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6" r:id="rId1"/>
  </p:sldMasterIdLst>
  <p:notesMasterIdLst>
    <p:notesMasterId r:id="rId20"/>
  </p:notesMasterIdLst>
  <p:sldIdLst>
    <p:sldId id="256" r:id="rId2"/>
    <p:sldId id="257" r:id="rId3"/>
    <p:sldId id="258" r:id="rId4"/>
    <p:sldId id="288" r:id="rId5"/>
    <p:sldId id="260" r:id="rId6"/>
    <p:sldId id="280" r:id="rId7"/>
    <p:sldId id="282" r:id="rId8"/>
    <p:sldId id="262" r:id="rId9"/>
    <p:sldId id="264" r:id="rId10"/>
    <p:sldId id="284" r:id="rId11"/>
    <p:sldId id="283" r:id="rId12"/>
    <p:sldId id="281" r:id="rId13"/>
    <p:sldId id="285" r:id="rId14"/>
    <p:sldId id="268" r:id="rId15"/>
    <p:sldId id="269" r:id="rId16"/>
    <p:sldId id="271" r:id="rId17"/>
    <p:sldId id="272"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BA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p:restoredTop sz="94623"/>
  </p:normalViewPr>
  <p:slideViewPr>
    <p:cSldViewPr snapToGrid="0">
      <p:cViewPr>
        <p:scale>
          <a:sx n="120" d="100"/>
          <a:sy n="120" d="100"/>
        </p:scale>
        <p:origin x="144"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E97D87-2DBA-440B-AC17-7BF50D80B95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2FF12E8-FA9E-43C6-B308-230CC6E4F86C}">
      <dgm:prSet/>
      <dgm:spPr/>
      <dgm:t>
        <a:bodyPr/>
        <a:lstStyle/>
        <a:p>
          <a:pPr>
            <a:lnSpc>
              <a:spcPct val="100000"/>
            </a:lnSpc>
          </a:pPr>
          <a:r>
            <a:rPr lang="en-GB"/>
            <a:t>Unlike English, which has benefited from Chang’s own self-translations, French relies entirely on a single external translator, raising the question of how fully her stylistic complexity has been conveyed to the French-speaking readership.</a:t>
          </a:r>
          <a:endParaRPr lang="en-US"/>
        </a:p>
      </dgm:t>
    </dgm:pt>
    <dgm:pt modelId="{7ADCC9C7-5D3D-454F-B919-476DE2801978}" type="parTrans" cxnId="{3F1FAFEB-1CE3-486E-A6EC-425F3538018A}">
      <dgm:prSet/>
      <dgm:spPr/>
      <dgm:t>
        <a:bodyPr/>
        <a:lstStyle/>
        <a:p>
          <a:endParaRPr lang="en-US"/>
        </a:p>
      </dgm:t>
    </dgm:pt>
    <dgm:pt modelId="{774F45D8-3A85-4314-80D0-7018C0A4D971}" type="sibTrans" cxnId="{3F1FAFEB-1CE3-486E-A6EC-425F3538018A}">
      <dgm:prSet/>
      <dgm:spPr/>
      <dgm:t>
        <a:bodyPr/>
        <a:lstStyle/>
        <a:p>
          <a:endParaRPr lang="en-US"/>
        </a:p>
      </dgm:t>
    </dgm:pt>
    <dgm:pt modelId="{F5BDBC9C-8849-49BD-B2A9-63AB9DD9C249}">
      <dgm:prSet/>
      <dgm:spPr/>
      <dgm:t>
        <a:bodyPr/>
        <a:lstStyle/>
        <a:p>
          <a:pPr>
            <a:lnSpc>
              <a:spcPct val="100000"/>
            </a:lnSpc>
          </a:pPr>
          <a:r>
            <a:rPr lang="en-GB"/>
            <a:t>This paper shows how methodologies from the digital humanities and corpus stylistics can refine literary translation criticism. The study forms part of a broader project aimed at developing a new model for this purpose.</a:t>
          </a:r>
          <a:endParaRPr lang="en-US"/>
        </a:p>
      </dgm:t>
    </dgm:pt>
    <dgm:pt modelId="{F47B495D-1A96-4508-B971-BBD8D2FC1C59}" type="parTrans" cxnId="{67E98247-EC44-4153-8763-3E54E2A5083F}">
      <dgm:prSet/>
      <dgm:spPr/>
      <dgm:t>
        <a:bodyPr/>
        <a:lstStyle/>
        <a:p>
          <a:endParaRPr lang="en-US"/>
        </a:p>
      </dgm:t>
    </dgm:pt>
    <dgm:pt modelId="{568524DC-E418-4E28-A3DE-633DC3BD83AA}" type="sibTrans" cxnId="{67E98247-EC44-4153-8763-3E54E2A5083F}">
      <dgm:prSet/>
      <dgm:spPr/>
      <dgm:t>
        <a:bodyPr/>
        <a:lstStyle/>
        <a:p>
          <a:endParaRPr lang="en-US"/>
        </a:p>
      </dgm:t>
    </dgm:pt>
    <dgm:pt modelId="{CD6D5567-6E84-410F-8F5F-1186D99141A3}" type="pres">
      <dgm:prSet presAssocID="{83E97D87-2DBA-440B-AC17-7BF50D80B95C}" presName="root" presStyleCnt="0">
        <dgm:presLayoutVars>
          <dgm:dir/>
          <dgm:resizeHandles val="exact"/>
        </dgm:presLayoutVars>
      </dgm:prSet>
      <dgm:spPr/>
    </dgm:pt>
    <dgm:pt modelId="{52FEA61F-9055-47CC-8DE4-605E0A8A1E08}" type="pres">
      <dgm:prSet presAssocID="{82FF12E8-FA9E-43C6-B308-230CC6E4F86C}" presName="compNode" presStyleCnt="0"/>
      <dgm:spPr/>
    </dgm:pt>
    <dgm:pt modelId="{A20A85B7-B4C3-4A90-BE47-60214F73E6DB}" type="pres">
      <dgm:prSet presAssocID="{82FF12E8-FA9E-43C6-B308-230CC6E4F86C}" presName="bgRect" presStyleLbl="bgShp" presStyleIdx="0" presStyleCnt="2"/>
      <dgm:spPr/>
    </dgm:pt>
    <dgm:pt modelId="{AE837502-5A68-447A-81FF-1A588DCED79C}" type="pres">
      <dgm:prSet presAssocID="{82FF12E8-FA9E-43C6-B308-230CC6E4F86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Langue"/>
        </a:ext>
      </dgm:extLst>
    </dgm:pt>
    <dgm:pt modelId="{98034B95-DE32-41CB-A62A-AD0E2F2D7752}" type="pres">
      <dgm:prSet presAssocID="{82FF12E8-FA9E-43C6-B308-230CC6E4F86C}" presName="spaceRect" presStyleCnt="0"/>
      <dgm:spPr/>
    </dgm:pt>
    <dgm:pt modelId="{1F35E533-750D-4E3E-8BA0-31256C499659}" type="pres">
      <dgm:prSet presAssocID="{82FF12E8-FA9E-43C6-B308-230CC6E4F86C}" presName="parTx" presStyleLbl="revTx" presStyleIdx="0" presStyleCnt="2">
        <dgm:presLayoutVars>
          <dgm:chMax val="0"/>
          <dgm:chPref val="0"/>
        </dgm:presLayoutVars>
      </dgm:prSet>
      <dgm:spPr/>
    </dgm:pt>
    <dgm:pt modelId="{B0BA3C23-CE66-422F-AE81-F789CB50FE8C}" type="pres">
      <dgm:prSet presAssocID="{774F45D8-3A85-4314-80D0-7018C0A4D971}" presName="sibTrans" presStyleCnt="0"/>
      <dgm:spPr/>
    </dgm:pt>
    <dgm:pt modelId="{5F2D901A-6863-41AD-9241-EF2E28D7AAEC}" type="pres">
      <dgm:prSet presAssocID="{F5BDBC9C-8849-49BD-B2A9-63AB9DD9C249}" presName="compNode" presStyleCnt="0"/>
      <dgm:spPr/>
    </dgm:pt>
    <dgm:pt modelId="{505DAAF9-A49C-46D3-AA93-776A42B6D57E}" type="pres">
      <dgm:prSet presAssocID="{F5BDBC9C-8849-49BD-B2A9-63AB9DD9C249}" presName="bgRect" presStyleLbl="bgShp" presStyleIdx="1" presStyleCnt="2"/>
      <dgm:spPr/>
    </dgm:pt>
    <dgm:pt modelId="{2BD4A6BD-B97F-4EE6-9467-082FA57D5BA0}" type="pres">
      <dgm:prSet presAssocID="{F5BDBC9C-8849-49BD-B2A9-63AB9DD9C249}"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vres"/>
        </a:ext>
      </dgm:extLst>
    </dgm:pt>
    <dgm:pt modelId="{2C38AAFB-C31E-4569-964D-51CF8E751BE3}" type="pres">
      <dgm:prSet presAssocID="{F5BDBC9C-8849-49BD-B2A9-63AB9DD9C249}" presName="spaceRect" presStyleCnt="0"/>
      <dgm:spPr/>
    </dgm:pt>
    <dgm:pt modelId="{3C789964-0073-4A0E-82AD-9A54110E225A}" type="pres">
      <dgm:prSet presAssocID="{F5BDBC9C-8849-49BD-B2A9-63AB9DD9C249}" presName="parTx" presStyleLbl="revTx" presStyleIdx="1" presStyleCnt="2">
        <dgm:presLayoutVars>
          <dgm:chMax val="0"/>
          <dgm:chPref val="0"/>
        </dgm:presLayoutVars>
      </dgm:prSet>
      <dgm:spPr/>
    </dgm:pt>
  </dgm:ptLst>
  <dgm:cxnLst>
    <dgm:cxn modelId="{B1D4141D-5A0A-4AEF-A1F3-85ECED07BA19}" type="presOf" srcId="{83E97D87-2DBA-440B-AC17-7BF50D80B95C}" destId="{CD6D5567-6E84-410F-8F5F-1186D99141A3}" srcOrd="0" destOrd="0" presId="urn:microsoft.com/office/officeart/2018/2/layout/IconVerticalSolidList"/>
    <dgm:cxn modelId="{67E98247-EC44-4153-8763-3E54E2A5083F}" srcId="{83E97D87-2DBA-440B-AC17-7BF50D80B95C}" destId="{F5BDBC9C-8849-49BD-B2A9-63AB9DD9C249}" srcOrd="1" destOrd="0" parTransId="{F47B495D-1A96-4508-B971-BBD8D2FC1C59}" sibTransId="{568524DC-E418-4E28-A3DE-633DC3BD83AA}"/>
    <dgm:cxn modelId="{9FEBB56D-BC2F-4F5B-9A3C-635FBF918F57}" type="presOf" srcId="{82FF12E8-FA9E-43C6-B308-230CC6E4F86C}" destId="{1F35E533-750D-4E3E-8BA0-31256C499659}" srcOrd="0" destOrd="0" presId="urn:microsoft.com/office/officeart/2018/2/layout/IconVerticalSolidList"/>
    <dgm:cxn modelId="{601E12B3-BBF0-4E18-BD46-55FC3ED71770}" type="presOf" srcId="{F5BDBC9C-8849-49BD-B2A9-63AB9DD9C249}" destId="{3C789964-0073-4A0E-82AD-9A54110E225A}" srcOrd="0" destOrd="0" presId="urn:microsoft.com/office/officeart/2018/2/layout/IconVerticalSolidList"/>
    <dgm:cxn modelId="{3F1FAFEB-1CE3-486E-A6EC-425F3538018A}" srcId="{83E97D87-2DBA-440B-AC17-7BF50D80B95C}" destId="{82FF12E8-FA9E-43C6-B308-230CC6E4F86C}" srcOrd="0" destOrd="0" parTransId="{7ADCC9C7-5D3D-454F-B919-476DE2801978}" sibTransId="{774F45D8-3A85-4314-80D0-7018C0A4D971}"/>
    <dgm:cxn modelId="{C3C09E49-6F7B-4CA2-BB5C-3C5B9091001C}" type="presParOf" srcId="{CD6D5567-6E84-410F-8F5F-1186D99141A3}" destId="{52FEA61F-9055-47CC-8DE4-605E0A8A1E08}" srcOrd="0" destOrd="0" presId="urn:microsoft.com/office/officeart/2018/2/layout/IconVerticalSolidList"/>
    <dgm:cxn modelId="{6FF47EA9-E1C4-4F71-8C6B-3A5C4C485211}" type="presParOf" srcId="{52FEA61F-9055-47CC-8DE4-605E0A8A1E08}" destId="{A20A85B7-B4C3-4A90-BE47-60214F73E6DB}" srcOrd="0" destOrd="0" presId="urn:microsoft.com/office/officeart/2018/2/layout/IconVerticalSolidList"/>
    <dgm:cxn modelId="{BF32B496-F827-461D-A6CA-32028A4F9ACD}" type="presParOf" srcId="{52FEA61F-9055-47CC-8DE4-605E0A8A1E08}" destId="{AE837502-5A68-447A-81FF-1A588DCED79C}" srcOrd="1" destOrd="0" presId="urn:microsoft.com/office/officeart/2018/2/layout/IconVerticalSolidList"/>
    <dgm:cxn modelId="{B0848FB7-C958-4B03-AACE-AF65EF998B7E}" type="presParOf" srcId="{52FEA61F-9055-47CC-8DE4-605E0A8A1E08}" destId="{98034B95-DE32-41CB-A62A-AD0E2F2D7752}" srcOrd="2" destOrd="0" presId="urn:microsoft.com/office/officeart/2018/2/layout/IconVerticalSolidList"/>
    <dgm:cxn modelId="{FCAAA4DE-2E66-4C3C-AA29-D4CBDC118271}" type="presParOf" srcId="{52FEA61F-9055-47CC-8DE4-605E0A8A1E08}" destId="{1F35E533-750D-4E3E-8BA0-31256C499659}" srcOrd="3" destOrd="0" presId="urn:microsoft.com/office/officeart/2018/2/layout/IconVerticalSolidList"/>
    <dgm:cxn modelId="{50112E69-1FEC-4E0B-82A9-A487D9D8DF26}" type="presParOf" srcId="{CD6D5567-6E84-410F-8F5F-1186D99141A3}" destId="{B0BA3C23-CE66-422F-AE81-F789CB50FE8C}" srcOrd="1" destOrd="0" presId="urn:microsoft.com/office/officeart/2018/2/layout/IconVerticalSolidList"/>
    <dgm:cxn modelId="{DD2DC0F1-802D-49F0-A197-F03E463D3161}" type="presParOf" srcId="{CD6D5567-6E84-410F-8F5F-1186D99141A3}" destId="{5F2D901A-6863-41AD-9241-EF2E28D7AAEC}" srcOrd="2" destOrd="0" presId="urn:microsoft.com/office/officeart/2018/2/layout/IconVerticalSolidList"/>
    <dgm:cxn modelId="{2D77EB49-CE94-41D8-9771-C5DDE4685B36}" type="presParOf" srcId="{5F2D901A-6863-41AD-9241-EF2E28D7AAEC}" destId="{505DAAF9-A49C-46D3-AA93-776A42B6D57E}" srcOrd="0" destOrd="0" presId="urn:microsoft.com/office/officeart/2018/2/layout/IconVerticalSolidList"/>
    <dgm:cxn modelId="{881A0161-DCD3-40E9-B8A9-6FDE448C0D6F}" type="presParOf" srcId="{5F2D901A-6863-41AD-9241-EF2E28D7AAEC}" destId="{2BD4A6BD-B97F-4EE6-9467-082FA57D5BA0}" srcOrd="1" destOrd="0" presId="urn:microsoft.com/office/officeart/2018/2/layout/IconVerticalSolidList"/>
    <dgm:cxn modelId="{40D350F6-3DE9-494B-8E58-459920C503DC}" type="presParOf" srcId="{5F2D901A-6863-41AD-9241-EF2E28D7AAEC}" destId="{2C38AAFB-C31E-4569-964D-51CF8E751BE3}" srcOrd="2" destOrd="0" presId="urn:microsoft.com/office/officeart/2018/2/layout/IconVerticalSolidList"/>
    <dgm:cxn modelId="{AC36CA82-5474-415A-A9E4-5E5A654C0ECA}" type="presParOf" srcId="{5F2D901A-6863-41AD-9241-EF2E28D7AAEC}" destId="{3C789964-0073-4A0E-82AD-9A54110E225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03C8FE-2B56-4457-8D6E-684C9058499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E54F737-9C4B-4064-B946-1EEBB983798C}">
      <dgm:prSet/>
      <dgm:spPr/>
      <dgm:t>
        <a:bodyPr/>
        <a:lstStyle/>
        <a:p>
          <a:r>
            <a:rPr lang="en-GB" noProof="0" dirty="0"/>
            <a:t>Corpus analysis online tool: </a:t>
          </a:r>
          <a:r>
            <a:rPr lang="en-GB" noProof="0" dirty="0" err="1"/>
            <a:t>SketchEngine</a:t>
          </a:r>
          <a:endParaRPr lang="en-GB" noProof="0" dirty="0"/>
        </a:p>
      </dgm:t>
    </dgm:pt>
    <dgm:pt modelId="{92B22B7D-922F-49DD-87FD-DA38A625651F}" type="parTrans" cxnId="{1584D4D5-2DF8-4FFA-B256-740F2167B816}">
      <dgm:prSet/>
      <dgm:spPr/>
      <dgm:t>
        <a:bodyPr/>
        <a:lstStyle/>
        <a:p>
          <a:endParaRPr lang="en-US"/>
        </a:p>
      </dgm:t>
    </dgm:pt>
    <dgm:pt modelId="{FD66CD48-3C66-46B1-8773-50AE9455B249}" type="sibTrans" cxnId="{1584D4D5-2DF8-4FFA-B256-740F2167B816}">
      <dgm:prSet/>
      <dgm:spPr/>
      <dgm:t>
        <a:bodyPr/>
        <a:lstStyle/>
        <a:p>
          <a:endParaRPr lang="en-GB" noProof="0" dirty="0"/>
        </a:p>
      </dgm:t>
    </dgm:pt>
    <dgm:pt modelId="{4C9079C9-5D96-4AB1-A2C0-F69297391207}">
      <dgm:prSet/>
      <dgm:spPr/>
      <dgm:t>
        <a:bodyPr/>
        <a:lstStyle/>
        <a:p>
          <a:r>
            <a:rPr lang="en-GB" noProof="0" dirty="0"/>
            <a:t>Comparison with literary Chinese corpus from the Republican period to extract keywords</a:t>
          </a:r>
        </a:p>
      </dgm:t>
    </dgm:pt>
    <dgm:pt modelId="{49910D49-ED7F-464E-92FE-09C9114CEDEC}" type="parTrans" cxnId="{07351BBA-C1F7-4E44-84EF-180EE35E07C6}">
      <dgm:prSet/>
      <dgm:spPr/>
      <dgm:t>
        <a:bodyPr/>
        <a:lstStyle/>
        <a:p>
          <a:endParaRPr lang="en-US"/>
        </a:p>
      </dgm:t>
    </dgm:pt>
    <dgm:pt modelId="{EDFC941A-5181-4373-B5B1-A45FA938276A}" type="sibTrans" cxnId="{07351BBA-C1F7-4E44-84EF-180EE35E07C6}">
      <dgm:prSet/>
      <dgm:spPr/>
      <dgm:t>
        <a:bodyPr/>
        <a:lstStyle/>
        <a:p>
          <a:endParaRPr lang="en-US"/>
        </a:p>
      </dgm:t>
    </dgm:pt>
    <dgm:pt modelId="{9796753A-2297-496F-8A82-3D149550D4AB}">
      <dgm:prSet/>
      <dgm:spPr/>
      <dgm:t>
        <a:bodyPr/>
        <a:lstStyle/>
        <a:p>
          <a:r>
            <a:rPr lang="en-GB" noProof="0" dirty="0"/>
            <a:t>Extraction of frequency lists from the original texts</a:t>
          </a:r>
        </a:p>
      </dgm:t>
    </dgm:pt>
    <dgm:pt modelId="{286F495A-C01D-49EE-BEB0-67D4926A1203}" type="parTrans" cxnId="{3579DD52-2F69-43C4-8B54-56E35A25069C}">
      <dgm:prSet/>
      <dgm:spPr/>
      <dgm:t>
        <a:bodyPr/>
        <a:lstStyle/>
        <a:p>
          <a:endParaRPr lang="en-US"/>
        </a:p>
      </dgm:t>
    </dgm:pt>
    <dgm:pt modelId="{6826E09C-CAC4-4726-B55D-3D4726E25D1E}" type="sibTrans" cxnId="{3579DD52-2F69-43C4-8B54-56E35A25069C}">
      <dgm:prSet/>
      <dgm:spPr/>
      <dgm:t>
        <a:bodyPr/>
        <a:lstStyle/>
        <a:p>
          <a:endParaRPr lang="en-US"/>
        </a:p>
      </dgm:t>
    </dgm:pt>
    <dgm:pt modelId="{28A617BE-9C6A-4C97-8E97-77718190E913}">
      <dgm:prSet/>
      <dgm:spPr/>
      <dgm:t>
        <a:bodyPr/>
        <a:lstStyle/>
        <a:p>
          <a:r>
            <a:rPr lang="en-GB" noProof="0" dirty="0"/>
            <a:t>Aim: lexically characterize Zhang Ailing’s style and verify the claims made by literary critics</a:t>
          </a:r>
        </a:p>
      </dgm:t>
    </dgm:pt>
    <dgm:pt modelId="{CED70A8B-CA6D-462A-AB0F-89C8D3E55BA4}" type="parTrans" cxnId="{DCDFC7BF-DFEF-4AAD-A9E9-0716AC77A945}">
      <dgm:prSet/>
      <dgm:spPr/>
      <dgm:t>
        <a:bodyPr/>
        <a:lstStyle/>
        <a:p>
          <a:endParaRPr lang="en-US"/>
        </a:p>
      </dgm:t>
    </dgm:pt>
    <dgm:pt modelId="{CE560EC3-E902-4EC2-871D-8BB8BD813D0E}" type="sibTrans" cxnId="{DCDFC7BF-DFEF-4AAD-A9E9-0716AC77A945}">
      <dgm:prSet/>
      <dgm:spPr/>
      <dgm:t>
        <a:bodyPr/>
        <a:lstStyle/>
        <a:p>
          <a:endParaRPr lang="en-GB" noProof="0" dirty="0"/>
        </a:p>
      </dgm:t>
    </dgm:pt>
    <dgm:pt modelId="{D0C7BB6B-5F61-4BDE-A183-AAD924E302AF}">
      <dgm:prSet/>
      <dgm:spPr/>
      <dgm:t>
        <a:bodyPr/>
        <a:lstStyle/>
        <a:p>
          <a:r>
            <a:rPr lang="en-GB" noProof="0" dirty="0"/>
            <a:t>Selection of excerpts in </a:t>
          </a:r>
          <a:r>
            <a:rPr lang="zh-CN" altLang="fr-FR" b="0" noProof="0" dirty="0">
              <a:latin typeface="DengXian" panose="02010600030101010101" pitchFamily="2" charset="-122"/>
              <a:ea typeface="DengXian" panose="02010600030101010101" pitchFamily="2" charset="-122"/>
            </a:rPr>
            <a:t>金锁记</a:t>
          </a:r>
          <a:r>
            <a:rPr lang="zh-CN" altLang="fr-FR" b="0" noProof="0" dirty="0"/>
            <a:t> </a:t>
          </a:r>
          <a:r>
            <a:rPr lang="en-GB" b="0" i="1" noProof="0" dirty="0" err="1"/>
            <a:t>Jinsuo</a:t>
          </a:r>
          <a:r>
            <a:rPr lang="en-GB" b="0" i="1" noProof="0" dirty="0"/>
            <a:t> Ji</a:t>
          </a:r>
          <a:r>
            <a:rPr lang="en-GB" b="1" i="1" noProof="0" dirty="0"/>
            <a:t> </a:t>
          </a:r>
          <a:r>
            <a:rPr lang="en-GB" noProof="0" dirty="0"/>
            <a:t>based on the findings</a:t>
          </a:r>
        </a:p>
      </dgm:t>
    </dgm:pt>
    <dgm:pt modelId="{142FAC05-A67C-4E1B-B870-CA84A1740FB9}" type="parTrans" cxnId="{D7552279-2966-4AD2-9F94-6E08D68A02EF}">
      <dgm:prSet/>
      <dgm:spPr/>
      <dgm:t>
        <a:bodyPr/>
        <a:lstStyle/>
        <a:p>
          <a:endParaRPr lang="en-US"/>
        </a:p>
      </dgm:t>
    </dgm:pt>
    <dgm:pt modelId="{1A108BC4-F633-4DA6-AF1D-A5FEDC5E90A6}" type="sibTrans" cxnId="{D7552279-2966-4AD2-9F94-6E08D68A02EF}">
      <dgm:prSet/>
      <dgm:spPr/>
      <dgm:t>
        <a:bodyPr/>
        <a:lstStyle/>
        <a:p>
          <a:endParaRPr lang="en-GB" noProof="0" dirty="0"/>
        </a:p>
      </dgm:t>
    </dgm:pt>
    <dgm:pt modelId="{088DC4C6-E65E-42CA-BACC-0D7AAC2118C8}">
      <dgm:prSet/>
      <dgm:spPr/>
      <dgm:t>
        <a:bodyPr/>
        <a:lstStyle/>
        <a:p>
          <a:r>
            <a:rPr lang="en-GB" noProof="0" dirty="0"/>
            <a:t>Critical comparison of Chinese original with the 1999 French translation</a:t>
          </a:r>
        </a:p>
      </dgm:t>
    </dgm:pt>
    <dgm:pt modelId="{4E1C49DE-3412-49F8-BE0D-8E386DAC808A}" type="parTrans" cxnId="{85A1E8F9-6F93-4C2B-ABEF-248A0088CD7E}">
      <dgm:prSet/>
      <dgm:spPr/>
      <dgm:t>
        <a:bodyPr/>
        <a:lstStyle/>
        <a:p>
          <a:endParaRPr lang="en-US"/>
        </a:p>
      </dgm:t>
    </dgm:pt>
    <dgm:pt modelId="{06FECFCA-6E12-4382-BCEE-793D572F37D8}" type="sibTrans" cxnId="{85A1E8F9-6F93-4C2B-ABEF-248A0088CD7E}">
      <dgm:prSet/>
      <dgm:spPr/>
      <dgm:t>
        <a:bodyPr/>
        <a:lstStyle/>
        <a:p>
          <a:endParaRPr lang="en-US"/>
        </a:p>
      </dgm:t>
    </dgm:pt>
    <dgm:pt modelId="{EA104B38-7B5F-814F-A433-31E9F3536A81}" type="pres">
      <dgm:prSet presAssocID="{5203C8FE-2B56-4457-8D6E-684C9058499C}" presName="outerComposite" presStyleCnt="0">
        <dgm:presLayoutVars>
          <dgm:chMax val="5"/>
          <dgm:dir/>
          <dgm:resizeHandles val="exact"/>
        </dgm:presLayoutVars>
      </dgm:prSet>
      <dgm:spPr/>
    </dgm:pt>
    <dgm:pt modelId="{D799E18D-6BEC-994E-903B-A0363ED08BE7}" type="pres">
      <dgm:prSet presAssocID="{5203C8FE-2B56-4457-8D6E-684C9058499C}" presName="dummyMaxCanvas" presStyleCnt="0">
        <dgm:presLayoutVars/>
      </dgm:prSet>
      <dgm:spPr/>
    </dgm:pt>
    <dgm:pt modelId="{9702F253-8676-5E42-A320-49BD306D2141}" type="pres">
      <dgm:prSet presAssocID="{5203C8FE-2B56-4457-8D6E-684C9058499C}" presName="FourNodes_1" presStyleLbl="node1" presStyleIdx="0" presStyleCnt="4">
        <dgm:presLayoutVars>
          <dgm:bulletEnabled val="1"/>
        </dgm:presLayoutVars>
      </dgm:prSet>
      <dgm:spPr/>
    </dgm:pt>
    <dgm:pt modelId="{ACE94E81-D71F-F242-93B3-355A15709D86}" type="pres">
      <dgm:prSet presAssocID="{5203C8FE-2B56-4457-8D6E-684C9058499C}" presName="FourNodes_2" presStyleLbl="node1" presStyleIdx="1" presStyleCnt="4">
        <dgm:presLayoutVars>
          <dgm:bulletEnabled val="1"/>
        </dgm:presLayoutVars>
      </dgm:prSet>
      <dgm:spPr/>
    </dgm:pt>
    <dgm:pt modelId="{CCC96391-1DDA-5D4F-9F6D-A15CE2DD9729}" type="pres">
      <dgm:prSet presAssocID="{5203C8FE-2B56-4457-8D6E-684C9058499C}" presName="FourNodes_3" presStyleLbl="node1" presStyleIdx="2" presStyleCnt="4">
        <dgm:presLayoutVars>
          <dgm:bulletEnabled val="1"/>
        </dgm:presLayoutVars>
      </dgm:prSet>
      <dgm:spPr/>
    </dgm:pt>
    <dgm:pt modelId="{AB3B3ACC-F920-4742-9A27-9C2A647E8355}" type="pres">
      <dgm:prSet presAssocID="{5203C8FE-2B56-4457-8D6E-684C9058499C}" presName="FourNodes_4" presStyleLbl="node1" presStyleIdx="3" presStyleCnt="4">
        <dgm:presLayoutVars>
          <dgm:bulletEnabled val="1"/>
        </dgm:presLayoutVars>
      </dgm:prSet>
      <dgm:spPr/>
    </dgm:pt>
    <dgm:pt modelId="{4F0848EA-1A65-BB48-9ACE-8B168D30A2CD}" type="pres">
      <dgm:prSet presAssocID="{5203C8FE-2B56-4457-8D6E-684C9058499C}" presName="FourConn_1-2" presStyleLbl="fgAccFollowNode1" presStyleIdx="0" presStyleCnt="3">
        <dgm:presLayoutVars>
          <dgm:bulletEnabled val="1"/>
        </dgm:presLayoutVars>
      </dgm:prSet>
      <dgm:spPr/>
    </dgm:pt>
    <dgm:pt modelId="{96D62F44-DB4E-AD47-BA6C-86E64A0FD4A5}" type="pres">
      <dgm:prSet presAssocID="{5203C8FE-2B56-4457-8D6E-684C9058499C}" presName="FourConn_2-3" presStyleLbl="fgAccFollowNode1" presStyleIdx="1" presStyleCnt="3">
        <dgm:presLayoutVars>
          <dgm:bulletEnabled val="1"/>
        </dgm:presLayoutVars>
      </dgm:prSet>
      <dgm:spPr/>
    </dgm:pt>
    <dgm:pt modelId="{AF66EC74-DFFB-1448-9104-B38B7DA1D209}" type="pres">
      <dgm:prSet presAssocID="{5203C8FE-2B56-4457-8D6E-684C9058499C}" presName="FourConn_3-4" presStyleLbl="fgAccFollowNode1" presStyleIdx="2" presStyleCnt="3">
        <dgm:presLayoutVars>
          <dgm:bulletEnabled val="1"/>
        </dgm:presLayoutVars>
      </dgm:prSet>
      <dgm:spPr/>
    </dgm:pt>
    <dgm:pt modelId="{D83B3D7D-1585-7B4C-9006-553D8F890AC3}" type="pres">
      <dgm:prSet presAssocID="{5203C8FE-2B56-4457-8D6E-684C9058499C}" presName="FourNodes_1_text" presStyleLbl="node1" presStyleIdx="3" presStyleCnt="4">
        <dgm:presLayoutVars>
          <dgm:bulletEnabled val="1"/>
        </dgm:presLayoutVars>
      </dgm:prSet>
      <dgm:spPr/>
    </dgm:pt>
    <dgm:pt modelId="{E6DE6063-89A3-CF49-82B1-411D8C851B23}" type="pres">
      <dgm:prSet presAssocID="{5203C8FE-2B56-4457-8D6E-684C9058499C}" presName="FourNodes_2_text" presStyleLbl="node1" presStyleIdx="3" presStyleCnt="4">
        <dgm:presLayoutVars>
          <dgm:bulletEnabled val="1"/>
        </dgm:presLayoutVars>
      </dgm:prSet>
      <dgm:spPr/>
    </dgm:pt>
    <dgm:pt modelId="{026ED35E-F65A-BE43-9828-D6429CB2E606}" type="pres">
      <dgm:prSet presAssocID="{5203C8FE-2B56-4457-8D6E-684C9058499C}" presName="FourNodes_3_text" presStyleLbl="node1" presStyleIdx="3" presStyleCnt="4">
        <dgm:presLayoutVars>
          <dgm:bulletEnabled val="1"/>
        </dgm:presLayoutVars>
      </dgm:prSet>
      <dgm:spPr/>
    </dgm:pt>
    <dgm:pt modelId="{5253DC8C-34BB-4846-8BB9-F9AE351A8966}" type="pres">
      <dgm:prSet presAssocID="{5203C8FE-2B56-4457-8D6E-684C9058499C}" presName="FourNodes_4_text" presStyleLbl="node1" presStyleIdx="3" presStyleCnt="4">
        <dgm:presLayoutVars>
          <dgm:bulletEnabled val="1"/>
        </dgm:presLayoutVars>
      </dgm:prSet>
      <dgm:spPr/>
    </dgm:pt>
  </dgm:ptLst>
  <dgm:cxnLst>
    <dgm:cxn modelId="{E488A11A-C180-424F-B039-89AD0103CEB5}" type="presOf" srcId="{D0C7BB6B-5F61-4BDE-A183-AAD924E302AF}" destId="{CCC96391-1DDA-5D4F-9F6D-A15CE2DD9729}" srcOrd="0" destOrd="0" presId="urn:microsoft.com/office/officeart/2005/8/layout/vProcess5"/>
    <dgm:cxn modelId="{DF533F1E-7945-4D47-AA97-679AEC286A96}" type="presOf" srcId="{28A617BE-9C6A-4C97-8E97-77718190E913}" destId="{E6DE6063-89A3-CF49-82B1-411D8C851B23}" srcOrd="1" destOrd="0" presId="urn:microsoft.com/office/officeart/2005/8/layout/vProcess5"/>
    <dgm:cxn modelId="{634DDA2C-0278-E44F-A12A-761233014AE5}" type="presOf" srcId="{9796753A-2297-496F-8A82-3D149550D4AB}" destId="{D83B3D7D-1585-7B4C-9006-553D8F890AC3}" srcOrd="1" destOrd="2" presId="urn:microsoft.com/office/officeart/2005/8/layout/vProcess5"/>
    <dgm:cxn modelId="{70489E2D-CC30-C243-B12C-2BA67B9C315B}" type="presOf" srcId="{CE560EC3-E902-4EC2-871D-8BB8BD813D0E}" destId="{96D62F44-DB4E-AD47-BA6C-86E64A0FD4A5}" srcOrd="0" destOrd="0" presId="urn:microsoft.com/office/officeart/2005/8/layout/vProcess5"/>
    <dgm:cxn modelId="{DF538744-C9FB-844C-B973-1F5A7B8D31D9}" type="presOf" srcId="{9796753A-2297-496F-8A82-3D149550D4AB}" destId="{9702F253-8676-5E42-A320-49BD306D2141}" srcOrd="0" destOrd="2" presId="urn:microsoft.com/office/officeart/2005/8/layout/vProcess5"/>
    <dgm:cxn modelId="{C5613F4F-16ED-F343-8F99-E090C96D6DB7}" type="presOf" srcId="{4C9079C9-5D96-4AB1-A2C0-F69297391207}" destId="{D83B3D7D-1585-7B4C-9006-553D8F890AC3}" srcOrd="1" destOrd="1" presId="urn:microsoft.com/office/officeart/2005/8/layout/vProcess5"/>
    <dgm:cxn modelId="{3579DD52-2F69-43C4-8B54-56E35A25069C}" srcId="{8E54F737-9C4B-4064-B946-1EEBB983798C}" destId="{9796753A-2297-496F-8A82-3D149550D4AB}" srcOrd="1" destOrd="0" parTransId="{286F495A-C01D-49EE-BEB0-67D4926A1203}" sibTransId="{6826E09C-CAC4-4726-B55D-3D4726E25D1E}"/>
    <dgm:cxn modelId="{0109E959-5EE8-0746-8400-2B3DBE6E07ED}" type="presOf" srcId="{28A617BE-9C6A-4C97-8E97-77718190E913}" destId="{ACE94E81-D71F-F242-93B3-355A15709D86}" srcOrd="0" destOrd="0" presId="urn:microsoft.com/office/officeart/2005/8/layout/vProcess5"/>
    <dgm:cxn modelId="{3D36D662-F0E0-1845-A89C-893E7405E2CF}" type="presOf" srcId="{088DC4C6-E65E-42CA-BACC-0D7AAC2118C8}" destId="{AB3B3ACC-F920-4742-9A27-9C2A647E8355}" srcOrd="0" destOrd="0" presId="urn:microsoft.com/office/officeart/2005/8/layout/vProcess5"/>
    <dgm:cxn modelId="{A406C968-9B13-CE4B-AB60-28BC5EF8E171}" type="presOf" srcId="{1A108BC4-F633-4DA6-AF1D-A5FEDC5E90A6}" destId="{AF66EC74-DFFB-1448-9104-B38B7DA1D209}" srcOrd="0" destOrd="0" presId="urn:microsoft.com/office/officeart/2005/8/layout/vProcess5"/>
    <dgm:cxn modelId="{D7552279-2966-4AD2-9F94-6E08D68A02EF}" srcId="{5203C8FE-2B56-4457-8D6E-684C9058499C}" destId="{D0C7BB6B-5F61-4BDE-A183-AAD924E302AF}" srcOrd="2" destOrd="0" parTransId="{142FAC05-A67C-4E1B-B870-CA84A1740FB9}" sibTransId="{1A108BC4-F633-4DA6-AF1D-A5FEDC5E90A6}"/>
    <dgm:cxn modelId="{19906F98-1FA8-DF44-92D7-2645B09AE868}" type="presOf" srcId="{088DC4C6-E65E-42CA-BACC-0D7AAC2118C8}" destId="{5253DC8C-34BB-4846-8BB9-F9AE351A8966}" srcOrd="1" destOrd="0" presId="urn:microsoft.com/office/officeart/2005/8/layout/vProcess5"/>
    <dgm:cxn modelId="{3CC9E2B8-851B-C74B-A48A-7207F632E653}" type="presOf" srcId="{8E54F737-9C4B-4064-B946-1EEBB983798C}" destId="{D83B3D7D-1585-7B4C-9006-553D8F890AC3}" srcOrd="1" destOrd="0" presId="urn:microsoft.com/office/officeart/2005/8/layout/vProcess5"/>
    <dgm:cxn modelId="{07351BBA-C1F7-4E44-84EF-180EE35E07C6}" srcId="{8E54F737-9C4B-4064-B946-1EEBB983798C}" destId="{4C9079C9-5D96-4AB1-A2C0-F69297391207}" srcOrd="0" destOrd="0" parTransId="{49910D49-ED7F-464E-92FE-09C9114CEDEC}" sibTransId="{EDFC941A-5181-4373-B5B1-A45FA938276A}"/>
    <dgm:cxn modelId="{3CBC3BBA-EACF-F444-A315-0990CA6ACF3B}" type="presOf" srcId="{5203C8FE-2B56-4457-8D6E-684C9058499C}" destId="{EA104B38-7B5F-814F-A433-31E9F3536A81}" srcOrd="0" destOrd="0" presId="urn:microsoft.com/office/officeart/2005/8/layout/vProcess5"/>
    <dgm:cxn modelId="{DCDFC7BF-DFEF-4AAD-A9E9-0716AC77A945}" srcId="{5203C8FE-2B56-4457-8D6E-684C9058499C}" destId="{28A617BE-9C6A-4C97-8E97-77718190E913}" srcOrd="1" destOrd="0" parTransId="{CED70A8B-CA6D-462A-AB0F-89C8D3E55BA4}" sibTransId="{CE560EC3-E902-4EC2-871D-8BB8BD813D0E}"/>
    <dgm:cxn modelId="{1584D4D5-2DF8-4FFA-B256-740F2167B816}" srcId="{5203C8FE-2B56-4457-8D6E-684C9058499C}" destId="{8E54F737-9C4B-4064-B946-1EEBB983798C}" srcOrd="0" destOrd="0" parTransId="{92B22B7D-922F-49DD-87FD-DA38A625651F}" sibTransId="{FD66CD48-3C66-46B1-8773-50AE9455B249}"/>
    <dgm:cxn modelId="{065518E4-E6A8-6342-889B-8924FE4953D7}" type="presOf" srcId="{D0C7BB6B-5F61-4BDE-A183-AAD924E302AF}" destId="{026ED35E-F65A-BE43-9828-D6429CB2E606}" srcOrd="1" destOrd="0" presId="urn:microsoft.com/office/officeart/2005/8/layout/vProcess5"/>
    <dgm:cxn modelId="{26062BF1-3A4E-9D46-B607-F6D90002292F}" type="presOf" srcId="{8E54F737-9C4B-4064-B946-1EEBB983798C}" destId="{9702F253-8676-5E42-A320-49BD306D2141}" srcOrd="0" destOrd="0" presId="urn:microsoft.com/office/officeart/2005/8/layout/vProcess5"/>
    <dgm:cxn modelId="{F59BEDF4-15C7-AA44-A169-E740D0B86F3E}" type="presOf" srcId="{FD66CD48-3C66-46B1-8773-50AE9455B249}" destId="{4F0848EA-1A65-BB48-9ACE-8B168D30A2CD}" srcOrd="0" destOrd="0" presId="urn:microsoft.com/office/officeart/2005/8/layout/vProcess5"/>
    <dgm:cxn modelId="{BCBB22F5-2315-E14A-9581-815640DB9F4F}" type="presOf" srcId="{4C9079C9-5D96-4AB1-A2C0-F69297391207}" destId="{9702F253-8676-5E42-A320-49BD306D2141}" srcOrd="0" destOrd="1" presId="urn:microsoft.com/office/officeart/2005/8/layout/vProcess5"/>
    <dgm:cxn modelId="{85A1E8F9-6F93-4C2B-ABEF-248A0088CD7E}" srcId="{5203C8FE-2B56-4457-8D6E-684C9058499C}" destId="{088DC4C6-E65E-42CA-BACC-0D7AAC2118C8}" srcOrd="3" destOrd="0" parTransId="{4E1C49DE-3412-49F8-BE0D-8E386DAC808A}" sibTransId="{06FECFCA-6E12-4382-BCEE-793D572F37D8}"/>
    <dgm:cxn modelId="{FED485E6-B817-7C4F-A2BE-70B56F07F73A}" type="presParOf" srcId="{EA104B38-7B5F-814F-A433-31E9F3536A81}" destId="{D799E18D-6BEC-994E-903B-A0363ED08BE7}" srcOrd="0" destOrd="0" presId="urn:microsoft.com/office/officeart/2005/8/layout/vProcess5"/>
    <dgm:cxn modelId="{041CCB4C-2ED9-B74C-A4F7-11004B76DDF1}" type="presParOf" srcId="{EA104B38-7B5F-814F-A433-31E9F3536A81}" destId="{9702F253-8676-5E42-A320-49BD306D2141}" srcOrd="1" destOrd="0" presId="urn:microsoft.com/office/officeart/2005/8/layout/vProcess5"/>
    <dgm:cxn modelId="{CB6EA330-E102-4649-8FD5-09A2038BF163}" type="presParOf" srcId="{EA104B38-7B5F-814F-A433-31E9F3536A81}" destId="{ACE94E81-D71F-F242-93B3-355A15709D86}" srcOrd="2" destOrd="0" presId="urn:microsoft.com/office/officeart/2005/8/layout/vProcess5"/>
    <dgm:cxn modelId="{219255C7-5161-AB4C-B836-2765BF0C3E98}" type="presParOf" srcId="{EA104B38-7B5F-814F-A433-31E9F3536A81}" destId="{CCC96391-1DDA-5D4F-9F6D-A15CE2DD9729}" srcOrd="3" destOrd="0" presId="urn:microsoft.com/office/officeart/2005/8/layout/vProcess5"/>
    <dgm:cxn modelId="{DC946975-9783-A942-A5DF-E645B7485E50}" type="presParOf" srcId="{EA104B38-7B5F-814F-A433-31E9F3536A81}" destId="{AB3B3ACC-F920-4742-9A27-9C2A647E8355}" srcOrd="4" destOrd="0" presId="urn:microsoft.com/office/officeart/2005/8/layout/vProcess5"/>
    <dgm:cxn modelId="{7362FB24-D5BC-4A40-B9A5-5006980CA871}" type="presParOf" srcId="{EA104B38-7B5F-814F-A433-31E9F3536A81}" destId="{4F0848EA-1A65-BB48-9ACE-8B168D30A2CD}" srcOrd="5" destOrd="0" presId="urn:microsoft.com/office/officeart/2005/8/layout/vProcess5"/>
    <dgm:cxn modelId="{86CC4B14-0020-8A45-BF6A-527076EB1440}" type="presParOf" srcId="{EA104B38-7B5F-814F-A433-31E9F3536A81}" destId="{96D62F44-DB4E-AD47-BA6C-86E64A0FD4A5}" srcOrd="6" destOrd="0" presId="urn:microsoft.com/office/officeart/2005/8/layout/vProcess5"/>
    <dgm:cxn modelId="{459710A5-7E81-6047-B0E9-3385DEA68505}" type="presParOf" srcId="{EA104B38-7B5F-814F-A433-31E9F3536A81}" destId="{AF66EC74-DFFB-1448-9104-B38B7DA1D209}" srcOrd="7" destOrd="0" presId="urn:microsoft.com/office/officeart/2005/8/layout/vProcess5"/>
    <dgm:cxn modelId="{8B11893F-A93C-1141-86A8-C4A165F0C208}" type="presParOf" srcId="{EA104B38-7B5F-814F-A433-31E9F3536A81}" destId="{D83B3D7D-1585-7B4C-9006-553D8F890AC3}" srcOrd="8" destOrd="0" presId="urn:microsoft.com/office/officeart/2005/8/layout/vProcess5"/>
    <dgm:cxn modelId="{326C73D1-7131-6A44-824A-F402CA37D679}" type="presParOf" srcId="{EA104B38-7B5F-814F-A433-31E9F3536A81}" destId="{E6DE6063-89A3-CF49-82B1-411D8C851B23}" srcOrd="9" destOrd="0" presId="urn:microsoft.com/office/officeart/2005/8/layout/vProcess5"/>
    <dgm:cxn modelId="{C5831D9B-E5A2-524B-A67A-714A40898106}" type="presParOf" srcId="{EA104B38-7B5F-814F-A433-31E9F3536A81}" destId="{026ED35E-F65A-BE43-9828-D6429CB2E606}" srcOrd="10" destOrd="0" presId="urn:microsoft.com/office/officeart/2005/8/layout/vProcess5"/>
    <dgm:cxn modelId="{DB1F9161-F02F-7249-8179-9DD555524062}" type="presParOf" srcId="{EA104B38-7B5F-814F-A433-31E9F3536A81}" destId="{5253DC8C-34BB-4846-8BB9-F9AE351A8966}"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6FD7B7-96AE-4163-AC5C-3B81F8707C3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15E97B4-C061-45A2-BC7D-1B1E00EF677B}">
      <dgm:prSet/>
      <dgm:spPr/>
      <dgm:t>
        <a:bodyPr/>
        <a:lstStyle/>
        <a:p>
          <a:r>
            <a:rPr lang="en-GB" noProof="0" dirty="0"/>
            <a:t>Critics of Zhang Ailing (Zhang </a:t>
          </a:r>
          <a:r>
            <a:rPr lang="en-GB" noProof="0" dirty="0" err="1"/>
            <a:t>Yinde</a:t>
          </a:r>
          <a:r>
            <a:rPr lang="en-GB" noProof="0" dirty="0"/>
            <a:t>, Lee Ou-fan, Kam Louie, etc.) emphasize the importance of physical and psychological </a:t>
          </a:r>
          <a:r>
            <a:rPr lang="en-GB" b="1" noProof="0" dirty="0"/>
            <a:t>descriptions</a:t>
          </a:r>
          <a:r>
            <a:rPr lang="en-GB" noProof="0" dirty="0"/>
            <a:t> of the characters, namely: </a:t>
          </a:r>
        </a:p>
      </dgm:t>
    </dgm:pt>
    <dgm:pt modelId="{06660EEB-F942-4BD0-8F15-56C3DC8D5499}" type="parTrans" cxnId="{F70210D3-9046-4FF0-AF35-7799426C533A}">
      <dgm:prSet/>
      <dgm:spPr/>
      <dgm:t>
        <a:bodyPr/>
        <a:lstStyle/>
        <a:p>
          <a:endParaRPr lang="en-US"/>
        </a:p>
      </dgm:t>
    </dgm:pt>
    <dgm:pt modelId="{A41445B6-6594-410E-92FD-642E6463A676}" type="sibTrans" cxnId="{F70210D3-9046-4FF0-AF35-7799426C533A}">
      <dgm:prSet/>
      <dgm:spPr/>
      <dgm:t>
        <a:bodyPr/>
        <a:lstStyle/>
        <a:p>
          <a:endParaRPr lang="en-US"/>
        </a:p>
      </dgm:t>
    </dgm:pt>
    <dgm:pt modelId="{E6140D31-6194-4387-BA04-5DAC7F8613E8}">
      <dgm:prSet/>
      <dgm:spPr/>
      <dgm:t>
        <a:bodyPr/>
        <a:lstStyle/>
        <a:p>
          <a:r>
            <a:rPr lang="en-GB" noProof="0" dirty="0"/>
            <a:t>through their </a:t>
          </a:r>
          <a:r>
            <a:rPr lang="en-GB" b="1" noProof="0" dirty="0">
              <a:solidFill>
                <a:srgbClr val="00B050"/>
              </a:solidFill>
            </a:rPr>
            <a:t>(family) status</a:t>
          </a:r>
          <a:r>
            <a:rPr lang="en-GB" b="1" noProof="0" dirty="0"/>
            <a:t>;</a:t>
          </a:r>
          <a:r>
            <a:rPr lang="en-GB" noProof="0" dirty="0"/>
            <a:t> </a:t>
          </a:r>
        </a:p>
      </dgm:t>
    </dgm:pt>
    <dgm:pt modelId="{E2DEBB12-01A7-4961-8EC7-7AD862D66AAF}" type="parTrans" cxnId="{E600A60F-CCC3-4071-AE89-E5E70EFFE047}">
      <dgm:prSet/>
      <dgm:spPr/>
      <dgm:t>
        <a:bodyPr/>
        <a:lstStyle/>
        <a:p>
          <a:endParaRPr lang="en-US"/>
        </a:p>
      </dgm:t>
    </dgm:pt>
    <dgm:pt modelId="{8C39E872-8532-4B21-BD04-4E8AB27E65F0}" type="sibTrans" cxnId="{E600A60F-CCC3-4071-AE89-E5E70EFFE047}">
      <dgm:prSet/>
      <dgm:spPr/>
      <dgm:t>
        <a:bodyPr/>
        <a:lstStyle/>
        <a:p>
          <a:endParaRPr lang="en-US"/>
        </a:p>
      </dgm:t>
    </dgm:pt>
    <dgm:pt modelId="{CE718DDE-CC47-4904-B134-D75158894379}">
      <dgm:prSet/>
      <dgm:spPr/>
      <dgm:t>
        <a:bodyPr/>
        <a:lstStyle/>
        <a:p>
          <a:r>
            <a:rPr lang="en-GB" noProof="0" dirty="0"/>
            <a:t>through their </a:t>
          </a:r>
          <a:r>
            <a:rPr lang="en-GB" b="1" noProof="0" dirty="0">
              <a:solidFill>
                <a:srgbClr val="00B0F0"/>
              </a:solidFill>
            </a:rPr>
            <a:t>bodies</a:t>
          </a:r>
          <a:r>
            <a:rPr lang="en-GB" b="1" noProof="0" dirty="0"/>
            <a:t>;</a:t>
          </a:r>
          <a:endParaRPr lang="en-GB" noProof="0" dirty="0"/>
        </a:p>
      </dgm:t>
    </dgm:pt>
    <dgm:pt modelId="{5A6B1721-E823-469F-916F-D26EF6FA57CE}" type="parTrans" cxnId="{090006F4-8EDD-4301-BE61-AB929B57C0E4}">
      <dgm:prSet/>
      <dgm:spPr/>
      <dgm:t>
        <a:bodyPr/>
        <a:lstStyle/>
        <a:p>
          <a:endParaRPr lang="en-US"/>
        </a:p>
      </dgm:t>
    </dgm:pt>
    <dgm:pt modelId="{BCBDEDA2-55B6-47A0-A4FA-55FA8788DBA2}" type="sibTrans" cxnId="{090006F4-8EDD-4301-BE61-AB929B57C0E4}">
      <dgm:prSet/>
      <dgm:spPr/>
      <dgm:t>
        <a:bodyPr/>
        <a:lstStyle/>
        <a:p>
          <a:endParaRPr lang="en-US"/>
        </a:p>
      </dgm:t>
    </dgm:pt>
    <dgm:pt modelId="{39EE93B2-3091-4F8C-874C-8C4008D2AFF2}">
      <dgm:prSet/>
      <dgm:spPr/>
      <dgm:t>
        <a:bodyPr/>
        <a:lstStyle/>
        <a:p>
          <a:r>
            <a:rPr lang="en-GB" noProof="0" dirty="0"/>
            <a:t>through their </a:t>
          </a:r>
          <a:r>
            <a:rPr lang="en-GB" b="1" noProof="0" dirty="0">
              <a:solidFill>
                <a:srgbClr val="7030A0"/>
              </a:solidFill>
            </a:rPr>
            <a:t>garments</a:t>
          </a:r>
          <a:r>
            <a:rPr lang="en-GB" noProof="0" dirty="0"/>
            <a:t> (including with </a:t>
          </a:r>
          <a:r>
            <a:rPr lang="en-GB" b="1" noProof="0" dirty="0">
              <a:solidFill>
                <a:srgbClr val="7030A0"/>
              </a:solidFill>
            </a:rPr>
            <a:t>colours</a:t>
          </a:r>
          <a:r>
            <a:rPr lang="en-GB" noProof="0" dirty="0"/>
            <a:t>); </a:t>
          </a:r>
        </a:p>
      </dgm:t>
    </dgm:pt>
    <dgm:pt modelId="{764BB491-9229-4E99-8F29-C192291F37A1}" type="parTrans" cxnId="{480741B6-94BB-423D-ADB7-016626297AB5}">
      <dgm:prSet/>
      <dgm:spPr/>
      <dgm:t>
        <a:bodyPr/>
        <a:lstStyle/>
        <a:p>
          <a:endParaRPr lang="en-US"/>
        </a:p>
      </dgm:t>
    </dgm:pt>
    <dgm:pt modelId="{B5B08100-238D-4973-BE06-5046A88B4BF3}" type="sibTrans" cxnId="{480741B6-94BB-423D-ADB7-016626297AB5}">
      <dgm:prSet/>
      <dgm:spPr/>
      <dgm:t>
        <a:bodyPr/>
        <a:lstStyle/>
        <a:p>
          <a:endParaRPr lang="en-US"/>
        </a:p>
      </dgm:t>
    </dgm:pt>
    <dgm:pt modelId="{7970DA8D-C63E-4834-BCE2-3FEC6240F52A}">
      <dgm:prSet/>
      <dgm:spPr/>
      <dgm:t>
        <a:bodyPr/>
        <a:lstStyle/>
        <a:p>
          <a:r>
            <a:rPr lang="en-GB" noProof="0" dirty="0"/>
            <a:t>through the </a:t>
          </a:r>
          <a:r>
            <a:rPr lang="en-GB" b="1" noProof="0" dirty="0">
              <a:solidFill>
                <a:srgbClr val="FFFF00"/>
              </a:solidFill>
              <a:highlight>
                <a:srgbClr val="D7BADB"/>
              </a:highlight>
            </a:rPr>
            <a:t>environment</a:t>
          </a:r>
          <a:r>
            <a:rPr lang="en-GB" b="0" noProof="0" dirty="0">
              <a:solidFill>
                <a:schemeClr val="tx1"/>
              </a:solidFill>
            </a:rPr>
            <a:t> (cities + intimate locales)</a:t>
          </a:r>
          <a:r>
            <a:rPr lang="en-GB" b="0" noProof="0" dirty="0"/>
            <a:t>.</a:t>
          </a:r>
        </a:p>
      </dgm:t>
    </dgm:pt>
    <dgm:pt modelId="{B5F1D1EB-B6D2-4D89-A522-A5C0ADFF8A6C}" type="parTrans" cxnId="{8335F62F-5BBC-47F8-A107-A48FEC8CA483}">
      <dgm:prSet/>
      <dgm:spPr/>
      <dgm:t>
        <a:bodyPr/>
        <a:lstStyle/>
        <a:p>
          <a:endParaRPr lang="en-US"/>
        </a:p>
      </dgm:t>
    </dgm:pt>
    <dgm:pt modelId="{5ED73A2D-E559-48D4-ACB3-713467A26448}" type="sibTrans" cxnId="{8335F62F-5BBC-47F8-A107-A48FEC8CA483}">
      <dgm:prSet/>
      <dgm:spPr/>
      <dgm:t>
        <a:bodyPr/>
        <a:lstStyle/>
        <a:p>
          <a:endParaRPr lang="en-US"/>
        </a:p>
      </dgm:t>
    </dgm:pt>
    <dgm:pt modelId="{221B4BD4-C806-48A6-AF90-2EF660F4E0A3}">
      <dgm:prSet/>
      <dgm:spPr/>
      <dgm:t>
        <a:bodyPr/>
        <a:lstStyle/>
        <a:p>
          <a:r>
            <a:rPr lang="en-GB" noProof="0" dirty="0"/>
            <a:t>Frequency list in Zhang corpus + Keyword list compared to Republican literature corpus </a:t>
          </a:r>
        </a:p>
      </dgm:t>
    </dgm:pt>
    <dgm:pt modelId="{C078B3D0-98CA-4B89-A538-6FFED0A509F6}" type="parTrans" cxnId="{7C2C99CF-7069-4353-850C-DD04F12EF50A}">
      <dgm:prSet/>
      <dgm:spPr/>
      <dgm:t>
        <a:bodyPr/>
        <a:lstStyle/>
        <a:p>
          <a:endParaRPr lang="en-US"/>
        </a:p>
      </dgm:t>
    </dgm:pt>
    <dgm:pt modelId="{9378DF6B-42B4-4ACB-AE6D-D4D9E89FAA80}" type="sibTrans" cxnId="{7C2C99CF-7069-4353-850C-DD04F12EF50A}">
      <dgm:prSet/>
      <dgm:spPr/>
      <dgm:t>
        <a:bodyPr/>
        <a:lstStyle/>
        <a:p>
          <a:endParaRPr lang="en-US"/>
        </a:p>
      </dgm:t>
    </dgm:pt>
    <dgm:pt modelId="{38ECF499-0CE6-DB44-9599-C4033AAC410B}" type="pres">
      <dgm:prSet presAssocID="{046FD7B7-96AE-4163-AC5C-3B81F8707C3D}" presName="linear" presStyleCnt="0">
        <dgm:presLayoutVars>
          <dgm:animLvl val="lvl"/>
          <dgm:resizeHandles val="exact"/>
        </dgm:presLayoutVars>
      </dgm:prSet>
      <dgm:spPr/>
    </dgm:pt>
    <dgm:pt modelId="{A1325E22-A6AE-4B43-A6F2-64E0A91A93AA}" type="pres">
      <dgm:prSet presAssocID="{815E97B4-C061-45A2-BC7D-1B1E00EF677B}" presName="parentText" presStyleLbl="node1" presStyleIdx="0" presStyleCnt="2">
        <dgm:presLayoutVars>
          <dgm:chMax val="0"/>
          <dgm:bulletEnabled val="1"/>
        </dgm:presLayoutVars>
      </dgm:prSet>
      <dgm:spPr/>
    </dgm:pt>
    <dgm:pt modelId="{EED27862-6C78-B44C-8F06-C10F3D411E08}" type="pres">
      <dgm:prSet presAssocID="{815E97B4-C061-45A2-BC7D-1B1E00EF677B}" presName="childText" presStyleLbl="revTx" presStyleIdx="0" presStyleCnt="1">
        <dgm:presLayoutVars>
          <dgm:bulletEnabled val="1"/>
        </dgm:presLayoutVars>
      </dgm:prSet>
      <dgm:spPr/>
    </dgm:pt>
    <dgm:pt modelId="{5418862B-FF6C-F041-A8F1-25BE7A00936C}" type="pres">
      <dgm:prSet presAssocID="{221B4BD4-C806-48A6-AF90-2EF660F4E0A3}" presName="parentText" presStyleLbl="node1" presStyleIdx="1" presStyleCnt="2">
        <dgm:presLayoutVars>
          <dgm:chMax val="0"/>
          <dgm:bulletEnabled val="1"/>
        </dgm:presLayoutVars>
      </dgm:prSet>
      <dgm:spPr/>
    </dgm:pt>
  </dgm:ptLst>
  <dgm:cxnLst>
    <dgm:cxn modelId="{E600A60F-CCC3-4071-AE89-E5E70EFFE047}" srcId="{815E97B4-C061-45A2-BC7D-1B1E00EF677B}" destId="{E6140D31-6194-4387-BA04-5DAC7F8613E8}" srcOrd="0" destOrd="0" parTransId="{E2DEBB12-01A7-4961-8EC7-7AD862D66AAF}" sibTransId="{8C39E872-8532-4B21-BD04-4E8AB27E65F0}"/>
    <dgm:cxn modelId="{8335F62F-5BBC-47F8-A107-A48FEC8CA483}" srcId="{815E97B4-C061-45A2-BC7D-1B1E00EF677B}" destId="{7970DA8D-C63E-4834-BCE2-3FEC6240F52A}" srcOrd="3" destOrd="0" parTransId="{B5F1D1EB-B6D2-4D89-A522-A5C0ADFF8A6C}" sibTransId="{5ED73A2D-E559-48D4-ACB3-713467A26448}"/>
    <dgm:cxn modelId="{121F914D-4A7A-3B4C-8177-67B66AF6074A}" type="presOf" srcId="{E6140D31-6194-4387-BA04-5DAC7F8613E8}" destId="{EED27862-6C78-B44C-8F06-C10F3D411E08}" srcOrd="0" destOrd="0" presId="urn:microsoft.com/office/officeart/2005/8/layout/vList2"/>
    <dgm:cxn modelId="{A94E4456-19FD-AE45-8184-A9EFF275C654}" type="presOf" srcId="{39EE93B2-3091-4F8C-874C-8C4008D2AFF2}" destId="{EED27862-6C78-B44C-8F06-C10F3D411E08}" srcOrd="0" destOrd="2" presId="urn:microsoft.com/office/officeart/2005/8/layout/vList2"/>
    <dgm:cxn modelId="{1331CC7E-D5D7-5549-8C72-DB2CCCCB3169}" type="presOf" srcId="{221B4BD4-C806-48A6-AF90-2EF660F4E0A3}" destId="{5418862B-FF6C-F041-A8F1-25BE7A00936C}" srcOrd="0" destOrd="0" presId="urn:microsoft.com/office/officeart/2005/8/layout/vList2"/>
    <dgm:cxn modelId="{43BD2D80-7C4C-A349-A94F-9C5669C2E09B}" type="presOf" srcId="{815E97B4-C061-45A2-BC7D-1B1E00EF677B}" destId="{A1325E22-A6AE-4B43-A6F2-64E0A91A93AA}" srcOrd="0" destOrd="0" presId="urn:microsoft.com/office/officeart/2005/8/layout/vList2"/>
    <dgm:cxn modelId="{D869839D-2D07-B743-BF7C-D6C657D6AFC5}" type="presOf" srcId="{7970DA8D-C63E-4834-BCE2-3FEC6240F52A}" destId="{EED27862-6C78-B44C-8F06-C10F3D411E08}" srcOrd="0" destOrd="3" presId="urn:microsoft.com/office/officeart/2005/8/layout/vList2"/>
    <dgm:cxn modelId="{2B8F60AD-2095-5647-81B5-7DB5CDE51DC3}" type="presOf" srcId="{046FD7B7-96AE-4163-AC5C-3B81F8707C3D}" destId="{38ECF499-0CE6-DB44-9599-C4033AAC410B}" srcOrd="0" destOrd="0" presId="urn:microsoft.com/office/officeart/2005/8/layout/vList2"/>
    <dgm:cxn modelId="{480741B6-94BB-423D-ADB7-016626297AB5}" srcId="{815E97B4-C061-45A2-BC7D-1B1E00EF677B}" destId="{39EE93B2-3091-4F8C-874C-8C4008D2AFF2}" srcOrd="2" destOrd="0" parTransId="{764BB491-9229-4E99-8F29-C192291F37A1}" sibTransId="{B5B08100-238D-4973-BE06-5046A88B4BF3}"/>
    <dgm:cxn modelId="{7C2C99CF-7069-4353-850C-DD04F12EF50A}" srcId="{046FD7B7-96AE-4163-AC5C-3B81F8707C3D}" destId="{221B4BD4-C806-48A6-AF90-2EF660F4E0A3}" srcOrd="1" destOrd="0" parTransId="{C078B3D0-98CA-4B89-A538-6FFED0A509F6}" sibTransId="{9378DF6B-42B4-4ACB-AE6D-D4D9E89FAA80}"/>
    <dgm:cxn modelId="{F70210D3-9046-4FF0-AF35-7799426C533A}" srcId="{046FD7B7-96AE-4163-AC5C-3B81F8707C3D}" destId="{815E97B4-C061-45A2-BC7D-1B1E00EF677B}" srcOrd="0" destOrd="0" parTransId="{06660EEB-F942-4BD0-8F15-56C3DC8D5499}" sibTransId="{A41445B6-6594-410E-92FD-642E6463A676}"/>
    <dgm:cxn modelId="{4EF62AD5-4F46-0943-A004-A4F12F27B3AC}" type="presOf" srcId="{CE718DDE-CC47-4904-B134-D75158894379}" destId="{EED27862-6C78-B44C-8F06-C10F3D411E08}" srcOrd="0" destOrd="1" presId="urn:microsoft.com/office/officeart/2005/8/layout/vList2"/>
    <dgm:cxn modelId="{090006F4-8EDD-4301-BE61-AB929B57C0E4}" srcId="{815E97B4-C061-45A2-BC7D-1B1E00EF677B}" destId="{CE718DDE-CC47-4904-B134-D75158894379}" srcOrd="1" destOrd="0" parTransId="{5A6B1721-E823-469F-916F-D26EF6FA57CE}" sibTransId="{BCBDEDA2-55B6-47A0-A4FA-55FA8788DBA2}"/>
    <dgm:cxn modelId="{9B53C908-5D18-984E-9707-8FA247FBE23A}" type="presParOf" srcId="{38ECF499-0CE6-DB44-9599-C4033AAC410B}" destId="{A1325E22-A6AE-4B43-A6F2-64E0A91A93AA}" srcOrd="0" destOrd="0" presId="urn:microsoft.com/office/officeart/2005/8/layout/vList2"/>
    <dgm:cxn modelId="{BB761BBD-8487-7146-84B8-F2B6549E8379}" type="presParOf" srcId="{38ECF499-0CE6-DB44-9599-C4033AAC410B}" destId="{EED27862-6C78-B44C-8F06-C10F3D411E08}" srcOrd="1" destOrd="0" presId="urn:microsoft.com/office/officeart/2005/8/layout/vList2"/>
    <dgm:cxn modelId="{9207E6F4-0CA8-1447-9B27-1C6F084555DD}" type="presParOf" srcId="{38ECF499-0CE6-DB44-9599-C4033AAC410B}" destId="{5418862B-FF6C-F041-A8F1-25BE7A00936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375587-CF38-D14B-BF91-66767120A33B}" type="doc">
      <dgm:prSet loTypeId="urn:microsoft.com/office/officeart/2005/8/layout/hierarchy2" loCatId="list" qsTypeId="urn:microsoft.com/office/officeart/2005/8/quickstyle/simple1" qsCatId="simple" csTypeId="urn:microsoft.com/office/officeart/2005/8/colors/accent1_2" csCatId="accent1" phldr="1"/>
      <dgm:spPr/>
      <dgm:t>
        <a:bodyPr/>
        <a:lstStyle/>
        <a:p>
          <a:endParaRPr lang="fr-FR"/>
        </a:p>
      </dgm:t>
    </dgm:pt>
    <dgm:pt modelId="{DD4BB881-4F3F-6947-B8ED-D847AC9ABD49}">
      <dgm:prSet custT="1"/>
      <dgm:spPr/>
      <dgm:t>
        <a:bodyPr/>
        <a:lstStyle/>
        <a:p>
          <a:r>
            <a:rPr lang="en-GB" sz="1400" noProof="0" dirty="0"/>
            <a:t>The results of our statistical analysis only partially align with the conclusions drawn by literary critics. </a:t>
          </a:r>
        </a:p>
      </dgm:t>
    </dgm:pt>
    <dgm:pt modelId="{7433BA42-DE00-0A48-AE21-BED968087343}" type="parTrans" cxnId="{2376AFC8-D760-3348-8918-EC8844C14248}">
      <dgm:prSet/>
      <dgm:spPr/>
      <dgm:t>
        <a:bodyPr/>
        <a:lstStyle/>
        <a:p>
          <a:endParaRPr lang="fr-FR"/>
        </a:p>
      </dgm:t>
    </dgm:pt>
    <dgm:pt modelId="{A58F78E0-F768-1645-ABE2-B022FABE35FF}" type="sibTrans" cxnId="{2376AFC8-D760-3348-8918-EC8844C14248}">
      <dgm:prSet/>
      <dgm:spPr/>
      <dgm:t>
        <a:bodyPr/>
        <a:lstStyle/>
        <a:p>
          <a:endParaRPr lang="fr-FR"/>
        </a:p>
      </dgm:t>
    </dgm:pt>
    <dgm:pt modelId="{A2EB08B1-52D8-7A4B-82B5-B5BE7C915B73}">
      <dgm:prSet custT="1"/>
      <dgm:spPr/>
      <dgm:t>
        <a:bodyPr/>
        <a:lstStyle/>
        <a:p>
          <a:r>
            <a:rPr lang="en-GB" sz="1400" noProof="0" dirty="0"/>
            <a:t>Undeniably, </a:t>
          </a:r>
          <a:r>
            <a:rPr lang="en-GB" sz="1400" b="1" u="sng" noProof="0" dirty="0"/>
            <a:t>women</a:t>
          </a:r>
          <a:r>
            <a:rPr lang="en-GB" sz="1400" noProof="0" dirty="0"/>
            <a:t> play a dominant role in Chang’s narratives, even if their </a:t>
          </a:r>
          <a:r>
            <a:rPr lang="en-GB" sz="1400" i="1" noProof="0" dirty="0"/>
            <a:t>attires</a:t>
          </a:r>
          <a:r>
            <a:rPr lang="en-GB" sz="1400" noProof="0" dirty="0"/>
            <a:t> do not stand out, notwithstanding their assumed metaphorical and narratological primacy. </a:t>
          </a:r>
        </a:p>
      </dgm:t>
    </dgm:pt>
    <dgm:pt modelId="{7425173B-D619-C94D-99B5-616A0306904E}" type="parTrans" cxnId="{941ECD32-5216-D744-8484-54D4002438B4}">
      <dgm:prSet/>
      <dgm:spPr/>
      <dgm:t>
        <a:bodyPr/>
        <a:lstStyle/>
        <a:p>
          <a:endParaRPr lang="en-GB" noProof="0" dirty="0"/>
        </a:p>
      </dgm:t>
    </dgm:pt>
    <dgm:pt modelId="{AA96D5D7-F6A7-694D-B48D-5AEA0150C484}" type="sibTrans" cxnId="{941ECD32-5216-D744-8484-54D4002438B4}">
      <dgm:prSet/>
      <dgm:spPr/>
      <dgm:t>
        <a:bodyPr/>
        <a:lstStyle/>
        <a:p>
          <a:endParaRPr lang="fr-FR"/>
        </a:p>
      </dgm:t>
    </dgm:pt>
    <dgm:pt modelId="{5A0232D3-52C7-3745-8ACF-A317CD3DDAD1}">
      <dgm:prSet custT="1"/>
      <dgm:spPr/>
      <dgm:t>
        <a:bodyPr/>
        <a:lstStyle/>
        <a:p>
          <a:r>
            <a:rPr lang="en-GB" sz="1400" b="1" u="sng" noProof="0" dirty="0"/>
            <a:t>Descriptions</a:t>
          </a:r>
          <a:r>
            <a:rPr lang="en-GB" sz="1400" noProof="0" dirty="0"/>
            <a:t> appear to be more significant in Chang’s fiction than in the prose of other modern Chinese writers, despite the use of a relatively limited number of </a:t>
          </a:r>
          <a:r>
            <a:rPr lang="en-GB" sz="1400" i="1" noProof="0" dirty="0"/>
            <a:t>adjectives</a:t>
          </a:r>
          <a:r>
            <a:rPr lang="en-GB" sz="1400" noProof="0" dirty="0"/>
            <a:t> (especially </a:t>
          </a:r>
          <a:r>
            <a:rPr lang="en-GB" sz="1400" i="1" noProof="0" dirty="0"/>
            <a:t>colours</a:t>
          </a:r>
          <a:r>
            <a:rPr lang="en-GB" sz="1400" noProof="0" dirty="0"/>
            <a:t>). </a:t>
          </a:r>
        </a:p>
      </dgm:t>
    </dgm:pt>
    <dgm:pt modelId="{5BA5D2DA-62B5-A041-A4EC-A8723D2FB7FD}" type="parTrans" cxnId="{8C2ABB1C-B438-F841-9A1A-EFC4F324E9D5}">
      <dgm:prSet/>
      <dgm:spPr/>
      <dgm:t>
        <a:bodyPr/>
        <a:lstStyle/>
        <a:p>
          <a:endParaRPr lang="en-GB" noProof="0" dirty="0"/>
        </a:p>
      </dgm:t>
    </dgm:pt>
    <dgm:pt modelId="{4B8BA0FF-2A9E-C448-82D0-AF878198FC62}" type="sibTrans" cxnId="{8C2ABB1C-B438-F841-9A1A-EFC4F324E9D5}">
      <dgm:prSet/>
      <dgm:spPr/>
      <dgm:t>
        <a:bodyPr/>
        <a:lstStyle/>
        <a:p>
          <a:endParaRPr lang="fr-FR"/>
        </a:p>
      </dgm:t>
    </dgm:pt>
    <dgm:pt modelId="{6879B400-7ECA-244A-904C-D78C98E953B4}">
      <dgm:prSet custT="1"/>
      <dgm:spPr/>
      <dgm:t>
        <a:bodyPr/>
        <a:lstStyle/>
        <a:p>
          <a:r>
            <a:rPr lang="en-GB" sz="1400" noProof="0" dirty="0"/>
            <a:t>Furthermore, the focus on the </a:t>
          </a:r>
          <a:r>
            <a:rPr lang="en-GB" sz="1400" b="1" u="sng" noProof="0" dirty="0"/>
            <a:t>intimacy</a:t>
          </a:r>
          <a:r>
            <a:rPr lang="en-GB" sz="1400" noProof="0" dirty="0"/>
            <a:t> of the characters is supported by the prevalence of </a:t>
          </a:r>
          <a:r>
            <a:rPr lang="en-GB" sz="1400" i="1" noProof="0" dirty="0"/>
            <a:t>affection verbs</a:t>
          </a:r>
          <a:r>
            <a:rPr lang="en-GB" sz="1400" noProof="0" dirty="0"/>
            <a:t>, </a:t>
          </a:r>
          <a:r>
            <a:rPr lang="en-GB" sz="1400" i="1" noProof="0" dirty="0"/>
            <a:t>family nouns</a:t>
          </a:r>
          <a:r>
            <a:rPr lang="en-GB" sz="1400" noProof="0" dirty="0"/>
            <a:t>, and terms referring to </a:t>
          </a:r>
          <a:r>
            <a:rPr lang="en-GB" sz="1400" i="1" noProof="0" dirty="0"/>
            <a:t>body parts</a:t>
          </a:r>
          <a:r>
            <a:rPr lang="en-GB" sz="1400" noProof="0" dirty="0"/>
            <a:t>. </a:t>
          </a:r>
        </a:p>
      </dgm:t>
    </dgm:pt>
    <dgm:pt modelId="{2E8EEF0D-DC63-4146-9CBB-935D425EC78B}" type="parTrans" cxnId="{027EEAAE-30E6-F04A-B111-BF6A90000A28}">
      <dgm:prSet/>
      <dgm:spPr/>
      <dgm:t>
        <a:bodyPr/>
        <a:lstStyle/>
        <a:p>
          <a:endParaRPr lang="en-GB" noProof="0" dirty="0"/>
        </a:p>
      </dgm:t>
    </dgm:pt>
    <dgm:pt modelId="{A672030F-7F5E-D54F-8876-2C8A7A0D88E7}" type="sibTrans" cxnId="{027EEAAE-30E6-F04A-B111-BF6A90000A28}">
      <dgm:prSet/>
      <dgm:spPr/>
      <dgm:t>
        <a:bodyPr/>
        <a:lstStyle/>
        <a:p>
          <a:endParaRPr lang="fr-FR"/>
        </a:p>
      </dgm:t>
    </dgm:pt>
    <dgm:pt modelId="{70DE5FD0-8DB0-6D4E-86D9-063230FE3D17}">
      <dgm:prSet custT="1"/>
      <dgm:spPr/>
      <dgm:t>
        <a:bodyPr/>
        <a:lstStyle/>
        <a:p>
          <a:r>
            <a:rPr lang="en-GB" sz="1400" noProof="0" dirty="0"/>
            <a:t>However, there is a notable </a:t>
          </a:r>
          <a:r>
            <a:rPr lang="en-GB" sz="1400" i="1" noProof="0" dirty="0"/>
            <a:t>dearth</a:t>
          </a:r>
          <a:r>
            <a:rPr lang="en-GB" sz="1400" noProof="0" dirty="0"/>
            <a:t> of allusions to </a:t>
          </a:r>
          <a:r>
            <a:rPr lang="en-GB" sz="1400" b="1" u="sng" noProof="0" dirty="0"/>
            <a:t>dwellings</a:t>
          </a:r>
          <a:r>
            <a:rPr lang="en-GB" sz="1400" noProof="0" dirty="0"/>
            <a:t> in the most common words.</a:t>
          </a:r>
        </a:p>
      </dgm:t>
    </dgm:pt>
    <dgm:pt modelId="{E2136603-5AE1-C244-97CA-2AE40DF43C83}" type="parTrans" cxnId="{14172895-BCBC-5A4F-8FBC-E3F02ABC1065}">
      <dgm:prSet/>
      <dgm:spPr/>
      <dgm:t>
        <a:bodyPr/>
        <a:lstStyle/>
        <a:p>
          <a:endParaRPr lang="en-GB" noProof="0" dirty="0"/>
        </a:p>
      </dgm:t>
    </dgm:pt>
    <dgm:pt modelId="{22EB8A4D-1029-C34F-ACB3-037EA3A3B9E9}" type="sibTrans" cxnId="{14172895-BCBC-5A4F-8FBC-E3F02ABC1065}">
      <dgm:prSet/>
      <dgm:spPr/>
      <dgm:t>
        <a:bodyPr/>
        <a:lstStyle/>
        <a:p>
          <a:endParaRPr lang="fr-FR"/>
        </a:p>
      </dgm:t>
    </dgm:pt>
    <dgm:pt modelId="{949526B7-4DE9-E94F-9170-23C7E9B53E0B}">
      <dgm:prSet custT="1"/>
      <dgm:spPr/>
      <dgm:t>
        <a:bodyPr/>
        <a:lstStyle/>
        <a:p>
          <a:r>
            <a:rPr lang="en-GB" sz="1400" dirty="0"/>
            <a:t>Throughout Chang’s novels, the characters’ socio-psychological calculations are both “masked</a:t>
          </a:r>
          <a:r>
            <a:rPr lang="en-US" sz="1400" dirty="0"/>
            <a:t>”</a:t>
          </a:r>
          <a:r>
            <a:rPr lang="en-GB" sz="1400" dirty="0"/>
            <a:t> and </a:t>
          </a:r>
          <a:r>
            <a:rPr lang="en-US" sz="1400" dirty="0"/>
            <a:t>“</a:t>
          </a:r>
          <a:r>
            <a:rPr lang="en-GB" sz="1400" dirty="0"/>
            <a:t>emphasised</a:t>
          </a:r>
          <a:r>
            <a:rPr lang="en-US" sz="1400" dirty="0"/>
            <a:t>”</a:t>
          </a:r>
          <a:r>
            <a:rPr lang="en-GB" sz="1400" dirty="0"/>
            <a:t> by the repetitive use of “</a:t>
          </a:r>
          <a:r>
            <a:rPr lang="zh-CN" sz="1400" b="1" u="sng" dirty="0"/>
            <a:t>笑道 </a:t>
          </a:r>
          <a:r>
            <a:rPr lang="en-GB" sz="1400" b="1" i="1" u="sng" dirty="0"/>
            <a:t>xiao dao</a:t>
          </a:r>
          <a:r>
            <a:rPr lang="en-GB" sz="1400" dirty="0"/>
            <a:t>”, a phrase inherited from classical Chinese novels which illustrates the tone of the characters when they speak.</a:t>
          </a:r>
          <a:r>
            <a:rPr lang="fr-BE" sz="1400" dirty="0"/>
            <a:t> </a:t>
          </a:r>
          <a:endParaRPr lang="en-GB" sz="1400" noProof="0" dirty="0"/>
        </a:p>
      </dgm:t>
    </dgm:pt>
    <dgm:pt modelId="{161AE3E5-23B7-DB49-8291-E70548788829}" type="parTrans" cxnId="{F13D683E-C38A-C246-AD9F-F257B8413361}">
      <dgm:prSet/>
      <dgm:spPr/>
      <dgm:t>
        <a:bodyPr/>
        <a:lstStyle/>
        <a:p>
          <a:endParaRPr lang="fr-FR"/>
        </a:p>
      </dgm:t>
    </dgm:pt>
    <dgm:pt modelId="{B44767FE-E2BD-BA48-A384-151D9C8045D3}" type="sibTrans" cxnId="{F13D683E-C38A-C246-AD9F-F257B8413361}">
      <dgm:prSet/>
      <dgm:spPr/>
      <dgm:t>
        <a:bodyPr/>
        <a:lstStyle/>
        <a:p>
          <a:endParaRPr lang="fr-FR"/>
        </a:p>
      </dgm:t>
    </dgm:pt>
    <dgm:pt modelId="{6C725E41-278F-6B42-8577-C0BAAF8E8935}" type="pres">
      <dgm:prSet presAssocID="{E4375587-CF38-D14B-BF91-66767120A33B}" presName="diagram" presStyleCnt="0">
        <dgm:presLayoutVars>
          <dgm:chPref val="1"/>
          <dgm:dir/>
          <dgm:animOne val="branch"/>
          <dgm:animLvl val="lvl"/>
          <dgm:resizeHandles val="exact"/>
        </dgm:presLayoutVars>
      </dgm:prSet>
      <dgm:spPr/>
    </dgm:pt>
    <dgm:pt modelId="{D6729718-34F2-D549-9924-F3CDDA4FFC4C}" type="pres">
      <dgm:prSet presAssocID="{DD4BB881-4F3F-6947-B8ED-D847AC9ABD49}" presName="root1" presStyleCnt="0"/>
      <dgm:spPr/>
    </dgm:pt>
    <dgm:pt modelId="{F9C69B84-C9E1-C546-8BC0-D47AA3F25E96}" type="pres">
      <dgm:prSet presAssocID="{DD4BB881-4F3F-6947-B8ED-D847AC9ABD49}" presName="LevelOneTextNode" presStyleLbl="node0" presStyleIdx="0" presStyleCnt="1" custScaleX="147978" custScaleY="182732">
        <dgm:presLayoutVars>
          <dgm:chPref val="3"/>
        </dgm:presLayoutVars>
      </dgm:prSet>
      <dgm:spPr/>
    </dgm:pt>
    <dgm:pt modelId="{A00A1990-6882-4347-BAE3-AC8159903D80}" type="pres">
      <dgm:prSet presAssocID="{DD4BB881-4F3F-6947-B8ED-D847AC9ABD49}" presName="level2hierChild" presStyleCnt="0"/>
      <dgm:spPr/>
    </dgm:pt>
    <dgm:pt modelId="{7B2C8501-29E2-9F4C-ADA6-46D26942A561}" type="pres">
      <dgm:prSet presAssocID="{7425173B-D619-C94D-99B5-616A0306904E}" presName="conn2-1" presStyleLbl="parChTrans1D2" presStyleIdx="0" presStyleCnt="5"/>
      <dgm:spPr/>
    </dgm:pt>
    <dgm:pt modelId="{A52361C3-6204-1D4B-8A00-747DD3C0F686}" type="pres">
      <dgm:prSet presAssocID="{7425173B-D619-C94D-99B5-616A0306904E}" presName="connTx" presStyleLbl="parChTrans1D2" presStyleIdx="0" presStyleCnt="5"/>
      <dgm:spPr/>
    </dgm:pt>
    <dgm:pt modelId="{0DF5C32E-F129-9C48-A46B-7FE07A98E7C6}" type="pres">
      <dgm:prSet presAssocID="{A2EB08B1-52D8-7A4B-82B5-B5BE7C915B73}" presName="root2" presStyleCnt="0"/>
      <dgm:spPr/>
    </dgm:pt>
    <dgm:pt modelId="{6266F336-EE0F-4649-81E7-AE23227CDF88}" type="pres">
      <dgm:prSet presAssocID="{A2EB08B1-52D8-7A4B-82B5-B5BE7C915B73}" presName="LevelTwoTextNode" presStyleLbl="node2" presStyleIdx="0" presStyleCnt="5" custScaleX="476140">
        <dgm:presLayoutVars>
          <dgm:chPref val="3"/>
        </dgm:presLayoutVars>
      </dgm:prSet>
      <dgm:spPr/>
    </dgm:pt>
    <dgm:pt modelId="{4FAD8E5A-8CBA-EB42-9FA9-186BE3F5E02B}" type="pres">
      <dgm:prSet presAssocID="{A2EB08B1-52D8-7A4B-82B5-B5BE7C915B73}" presName="level3hierChild" presStyleCnt="0"/>
      <dgm:spPr/>
    </dgm:pt>
    <dgm:pt modelId="{DA96EBB3-C1A5-9E45-A922-1E9836201570}" type="pres">
      <dgm:prSet presAssocID="{5BA5D2DA-62B5-A041-A4EC-A8723D2FB7FD}" presName="conn2-1" presStyleLbl="parChTrans1D2" presStyleIdx="1" presStyleCnt="5"/>
      <dgm:spPr/>
    </dgm:pt>
    <dgm:pt modelId="{CA9C950E-7D6C-D04C-BCE2-2F088BAF9BF7}" type="pres">
      <dgm:prSet presAssocID="{5BA5D2DA-62B5-A041-A4EC-A8723D2FB7FD}" presName="connTx" presStyleLbl="parChTrans1D2" presStyleIdx="1" presStyleCnt="5"/>
      <dgm:spPr/>
    </dgm:pt>
    <dgm:pt modelId="{14A91155-0425-D940-83CF-2E3E77E9A58A}" type="pres">
      <dgm:prSet presAssocID="{5A0232D3-52C7-3745-8ACF-A317CD3DDAD1}" presName="root2" presStyleCnt="0"/>
      <dgm:spPr/>
    </dgm:pt>
    <dgm:pt modelId="{EFDD4EC2-FBD4-4046-AC05-339E059BEFFF}" type="pres">
      <dgm:prSet presAssocID="{5A0232D3-52C7-3745-8ACF-A317CD3DDAD1}" presName="LevelTwoTextNode" presStyleLbl="node2" presStyleIdx="1" presStyleCnt="5" custScaleX="476140">
        <dgm:presLayoutVars>
          <dgm:chPref val="3"/>
        </dgm:presLayoutVars>
      </dgm:prSet>
      <dgm:spPr/>
    </dgm:pt>
    <dgm:pt modelId="{6EE5AFBE-5546-A044-9AF7-D96E57F8E5C7}" type="pres">
      <dgm:prSet presAssocID="{5A0232D3-52C7-3745-8ACF-A317CD3DDAD1}" presName="level3hierChild" presStyleCnt="0"/>
      <dgm:spPr/>
    </dgm:pt>
    <dgm:pt modelId="{77576552-52D2-C440-8FD1-EF4776BCCE68}" type="pres">
      <dgm:prSet presAssocID="{2E8EEF0D-DC63-4146-9CBB-935D425EC78B}" presName="conn2-1" presStyleLbl="parChTrans1D2" presStyleIdx="2" presStyleCnt="5"/>
      <dgm:spPr/>
    </dgm:pt>
    <dgm:pt modelId="{5502F487-7E7C-5448-A47D-E93929C96D11}" type="pres">
      <dgm:prSet presAssocID="{2E8EEF0D-DC63-4146-9CBB-935D425EC78B}" presName="connTx" presStyleLbl="parChTrans1D2" presStyleIdx="2" presStyleCnt="5"/>
      <dgm:spPr/>
    </dgm:pt>
    <dgm:pt modelId="{CCEBC7D9-8F06-3745-89FF-54FCE27289A2}" type="pres">
      <dgm:prSet presAssocID="{6879B400-7ECA-244A-904C-D78C98E953B4}" presName="root2" presStyleCnt="0"/>
      <dgm:spPr/>
    </dgm:pt>
    <dgm:pt modelId="{2748D750-BDDD-784E-A7AD-23FF56A1306F}" type="pres">
      <dgm:prSet presAssocID="{6879B400-7ECA-244A-904C-D78C98E953B4}" presName="LevelTwoTextNode" presStyleLbl="node2" presStyleIdx="2" presStyleCnt="5" custScaleX="476140">
        <dgm:presLayoutVars>
          <dgm:chPref val="3"/>
        </dgm:presLayoutVars>
      </dgm:prSet>
      <dgm:spPr/>
    </dgm:pt>
    <dgm:pt modelId="{38BDD295-5461-334E-91AC-577E250666EC}" type="pres">
      <dgm:prSet presAssocID="{6879B400-7ECA-244A-904C-D78C98E953B4}" presName="level3hierChild" presStyleCnt="0"/>
      <dgm:spPr/>
    </dgm:pt>
    <dgm:pt modelId="{5D4D5685-DC01-8345-B72A-690260085591}" type="pres">
      <dgm:prSet presAssocID="{E2136603-5AE1-C244-97CA-2AE40DF43C83}" presName="conn2-1" presStyleLbl="parChTrans1D2" presStyleIdx="3" presStyleCnt="5"/>
      <dgm:spPr/>
    </dgm:pt>
    <dgm:pt modelId="{D37E9845-1887-AE41-ACD6-AEEB077016D9}" type="pres">
      <dgm:prSet presAssocID="{E2136603-5AE1-C244-97CA-2AE40DF43C83}" presName="connTx" presStyleLbl="parChTrans1D2" presStyleIdx="3" presStyleCnt="5"/>
      <dgm:spPr/>
    </dgm:pt>
    <dgm:pt modelId="{922E3B1E-AF2B-A54D-9E87-F60D1836090A}" type="pres">
      <dgm:prSet presAssocID="{70DE5FD0-8DB0-6D4E-86D9-063230FE3D17}" presName="root2" presStyleCnt="0"/>
      <dgm:spPr/>
    </dgm:pt>
    <dgm:pt modelId="{20DC3875-783E-E446-ABAB-A7F4CECC7E00}" type="pres">
      <dgm:prSet presAssocID="{70DE5FD0-8DB0-6D4E-86D9-063230FE3D17}" presName="LevelTwoTextNode" presStyleLbl="node2" presStyleIdx="3" presStyleCnt="5" custScaleX="476140">
        <dgm:presLayoutVars>
          <dgm:chPref val="3"/>
        </dgm:presLayoutVars>
      </dgm:prSet>
      <dgm:spPr/>
    </dgm:pt>
    <dgm:pt modelId="{FEC4C1AA-73F3-C145-A06C-9AB93FB8FE56}" type="pres">
      <dgm:prSet presAssocID="{70DE5FD0-8DB0-6D4E-86D9-063230FE3D17}" presName="level3hierChild" presStyleCnt="0"/>
      <dgm:spPr/>
    </dgm:pt>
    <dgm:pt modelId="{31ECC4CF-BD41-794B-81A8-8D3FE230619D}" type="pres">
      <dgm:prSet presAssocID="{161AE3E5-23B7-DB49-8291-E70548788829}" presName="conn2-1" presStyleLbl="parChTrans1D2" presStyleIdx="4" presStyleCnt="5"/>
      <dgm:spPr/>
    </dgm:pt>
    <dgm:pt modelId="{3C089CDA-4FA9-C448-A7F9-C90DD3F8F763}" type="pres">
      <dgm:prSet presAssocID="{161AE3E5-23B7-DB49-8291-E70548788829}" presName="connTx" presStyleLbl="parChTrans1D2" presStyleIdx="4" presStyleCnt="5"/>
      <dgm:spPr/>
    </dgm:pt>
    <dgm:pt modelId="{D75A7463-1ACC-BC46-9B91-20DA74374F9B}" type="pres">
      <dgm:prSet presAssocID="{949526B7-4DE9-E94F-9170-23C7E9B53E0B}" presName="root2" presStyleCnt="0"/>
      <dgm:spPr/>
    </dgm:pt>
    <dgm:pt modelId="{89DE38BD-26E7-AB4C-B6CD-C4E290AB0DD1}" type="pres">
      <dgm:prSet presAssocID="{949526B7-4DE9-E94F-9170-23C7E9B53E0B}" presName="LevelTwoTextNode" presStyleLbl="node2" presStyleIdx="4" presStyleCnt="5" custScaleX="476140">
        <dgm:presLayoutVars>
          <dgm:chPref val="3"/>
        </dgm:presLayoutVars>
      </dgm:prSet>
      <dgm:spPr/>
    </dgm:pt>
    <dgm:pt modelId="{DDEB169B-59F5-4A4B-828E-D2C6F3FE3D27}" type="pres">
      <dgm:prSet presAssocID="{949526B7-4DE9-E94F-9170-23C7E9B53E0B}" presName="level3hierChild" presStyleCnt="0"/>
      <dgm:spPr/>
    </dgm:pt>
  </dgm:ptLst>
  <dgm:cxnLst>
    <dgm:cxn modelId="{BF5FA51A-2190-C149-8EC9-35A58430934F}" type="presOf" srcId="{7425173B-D619-C94D-99B5-616A0306904E}" destId="{A52361C3-6204-1D4B-8A00-747DD3C0F686}" srcOrd="1" destOrd="0" presId="urn:microsoft.com/office/officeart/2005/8/layout/hierarchy2"/>
    <dgm:cxn modelId="{8C2ABB1C-B438-F841-9A1A-EFC4F324E9D5}" srcId="{DD4BB881-4F3F-6947-B8ED-D847AC9ABD49}" destId="{5A0232D3-52C7-3745-8ACF-A317CD3DDAD1}" srcOrd="1" destOrd="0" parTransId="{5BA5D2DA-62B5-A041-A4EC-A8723D2FB7FD}" sibTransId="{4B8BA0FF-2A9E-C448-82D0-AF878198FC62}"/>
    <dgm:cxn modelId="{538DC828-757C-9340-B9A4-E7D76298A442}" type="presOf" srcId="{161AE3E5-23B7-DB49-8291-E70548788829}" destId="{3C089CDA-4FA9-C448-A7F9-C90DD3F8F763}" srcOrd="1" destOrd="0" presId="urn:microsoft.com/office/officeart/2005/8/layout/hierarchy2"/>
    <dgm:cxn modelId="{1CCE212A-3C82-1A4B-8619-0981A2675F19}" type="presOf" srcId="{949526B7-4DE9-E94F-9170-23C7E9B53E0B}" destId="{89DE38BD-26E7-AB4C-B6CD-C4E290AB0DD1}" srcOrd="0" destOrd="0" presId="urn:microsoft.com/office/officeart/2005/8/layout/hierarchy2"/>
    <dgm:cxn modelId="{EA1F1F2B-5117-454C-8E9D-A30FD388F70A}" type="presOf" srcId="{E4375587-CF38-D14B-BF91-66767120A33B}" destId="{6C725E41-278F-6B42-8577-C0BAAF8E8935}" srcOrd="0" destOrd="0" presId="urn:microsoft.com/office/officeart/2005/8/layout/hierarchy2"/>
    <dgm:cxn modelId="{941ECD32-5216-D744-8484-54D4002438B4}" srcId="{DD4BB881-4F3F-6947-B8ED-D847AC9ABD49}" destId="{A2EB08B1-52D8-7A4B-82B5-B5BE7C915B73}" srcOrd="0" destOrd="0" parTransId="{7425173B-D619-C94D-99B5-616A0306904E}" sibTransId="{AA96D5D7-F6A7-694D-B48D-5AEA0150C484}"/>
    <dgm:cxn modelId="{F13D683E-C38A-C246-AD9F-F257B8413361}" srcId="{DD4BB881-4F3F-6947-B8ED-D847AC9ABD49}" destId="{949526B7-4DE9-E94F-9170-23C7E9B53E0B}" srcOrd="4" destOrd="0" parTransId="{161AE3E5-23B7-DB49-8291-E70548788829}" sibTransId="{B44767FE-E2BD-BA48-A384-151D9C8045D3}"/>
    <dgm:cxn modelId="{C3A5F73E-D960-4648-81C9-CA2937FB8D39}" type="presOf" srcId="{5BA5D2DA-62B5-A041-A4EC-A8723D2FB7FD}" destId="{CA9C950E-7D6C-D04C-BCE2-2F088BAF9BF7}" srcOrd="1" destOrd="0" presId="urn:microsoft.com/office/officeart/2005/8/layout/hierarchy2"/>
    <dgm:cxn modelId="{CCE4645D-6095-3547-85A3-1EE84F333D01}" type="presOf" srcId="{7425173B-D619-C94D-99B5-616A0306904E}" destId="{7B2C8501-29E2-9F4C-ADA6-46D26942A561}" srcOrd="0" destOrd="0" presId="urn:microsoft.com/office/officeart/2005/8/layout/hierarchy2"/>
    <dgm:cxn modelId="{5AE43A6A-5B36-734F-AA5A-E84BF3F8EC47}" type="presOf" srcId="{2E8EEF0D-DC63-4146-9CBB-935D425EC78B}" destId="{77576552-52D2-C440-8FD1-EF4776BCCE68}" srcOrd="0" destOrd="0" presId="urn:microsoft.com/office/officeart/2005/8/layout/hierarchy2"/>
    <dgm:cxn modelId="{66E02672-BF95-9546-8F58-EED945D193F9}" type="presOf" srcId="{5BA5D2DA-62B5-A041-A4EC-A8723D2FB7FD}" destId="{DA96EBB3-C1A5-9E45-A922-1E9836201570}" srcOrd="0" destOrd="0" presId="urn:microsoft.com/office/officeart/2005/8/layout/hierarchy2"/>
    <dgm:cxn modelId="{25115F86-05F8-6F43-81CE-2764C23D88B3}" type="presOf" srcId="{E2136603-5AE1-C244-97CA-2AE40DF43C83}" destId="{D37E9845-1887-AE41-ACD6-AEEB077016D9}" srcOrd="1" destOrd="0" presId="urn:microsoft.com/office/officeart/2005/8/layout/hierarchy2"/>
    <dgm:cxn modelId="{EDCC788D-19A9-5948-A456-4E01700035B3}" type="presOf" srcId="{DD4BB881-4F3F-6947-B8ED-D847AC9ABD49}" destId="{F9C69B84-C9E1-C546-8BC0-D47AA3F25E96}" srcOrd="0" destOrd="0" presId="urn:microsoft.com/office/officeart/2005/8/layout/hierarchy2"/>
    <dgm:cxn modelId="{14172895-BCBC-5A4F-8FBC-E3F02ABC1065}" srcId="{DD4BB881-4F3F-6947-B8ED-D847AC9ABD49}" destId="{70DE5FD0-8DB0-6D4E-86D9-063230FE3D17}" srcOrd="3" destOrd="0" parTransId="{E2136603-5AE1-C244-97CA-2AE40DF43C83}" sibTransId="{22EB8A4D-1029-C34F-ACB3-037EA3A3B9E9}"/>
    <dgm:cxn modelId="{ACB445A0-48B3-7E41-B026-FD2EEC96D84B}" type="presOf" srcId="{A2EB08B1-52D8-7A4B-82B5-B5BE7C915B73}" destId="{6266F336-EE0F-4649-81E7-AE23227CDF88}" srcOrd="0" destOrd="0" presId="urn:microsoft.com/office/officeart/2005/8/layout/hierarchy2"/>
    <dgm:cxn modelId="{36391EAC-C574-504F-A25E-2385481AA15B}" type="presOf" srcId="{161AE3E5-23B7-DB49-8291-E70548788829}" destId="{31ECC4CF-BD41-794B-81A8-8D3FE230619D}" srcOrd="0" destOrd="0" presId="urn:microsoft.com/office/officeart/2005/8/layout/hierarchy2"/>
    <dgm:cxn modelId="{027EEAAE-30E6-F04A-B111-BF6A90000A28}" srcId="{DD4BB881-4F3F-6947-B8ED-D847AC9ABD49}" destId="{6879B400-7ECA-244A-904C-D78C98E953B4}" srcOrd="2" destOrd="0" parTransId="{2E8EEF0D-DC63-4146-9CBB-935D425EC78B}" sibTransId="{A672030F-7F5E-D54F-8876-2C8A7A0D88E7}"/>
    <dgm:cxn modelId="{4BF239BA-1F31-D540-9EA0-CFD253C0A347}" type="presOf" srcId="{E2136603-5AE1-C244-97CA-2AE40DF43C83}" destId="{5D4D5685-DC01-8345-B72A-690260085591}" srcOrd="0" destOrd="0" presId="urn:microsoft.com/office/officeart/2005/8/layout/hierarchy2"/>
    <dgm:cxn modelId="{2376AFC8-D760-3348-8918-EC8844C14248}" srcId="{E4375587-CF38-D14B-BF91-66767120A33B}" destId="{DD4BB881-4F3F-6947-B8ED-D847AC9ABD49}" srcOrd="0" destOrd="0" parTransId="{7433BA42-DE00-0A48-AE21-BED968087343}" sibTransId="{A58F78E0-F768-1645-ABE2-B022FABE35FF}"/>
    <dgm:cxn modelId="{720DB0D0-74C2-374F-886F-387878BD9222}" type="presOf" srcId="{70DE5FD0-8DB0-6D4E-86D9-063230FE3D17}" destId="{20DC3875-783E-E446-ABAB-A7F4CECC7E00}" srcOrd="0" destOrd="0" presId="urn:microsoft.com/office/officeart/2005/8/layout/hierarchy2"/>
    <dgm:cxn modelId="{8FB8B9D5-2C3A-344A-BA38-25A2C4D4ACBD}" type="presOf" srcId="{5A0232D3-52C7-3745-8ACF-A317CD3DDAD1}" destId="{EFDD4EC2-FBD4-4046-AC05-339E059BEFFF}" srcOrd="0" destOrd="0" presId="urn:microsoft.com/office/officeart/2005/8/layout/hierarchy2"/>
    <dgm:cxn modelId="{C626A1E5-CF38-6148-8D00-9D7EA44B06FF}" type="presOf" srcId="{6879B400-7ECA-244A-904C-D78C98E953B4}" destId="{2748D750-BDDD-784E-A7AD-23FF56A1306F}" srcOrd="0" destOrd="0" presId="urn:microsoft.com/office/officeart/2005/8/layout/hierarchy2"/>
    <dgm:cxn modelId="{9C3EBBF9-13C6-734A-A487-5FEFE3467E30}" type="presOf" srcId="{2E8EEF0D-DC63-4146-9CBB-935D425EC78B}" destId="{5502F487-7E7C-5448-A47D-E93929C96D11}" srcOrd="1" destOrd="0" presId="urn:microsoft.com/office/officeart/2005/8/layout/hierarchy2"/>
    <dgm:cxn modelId="{20B624C1-0671-2149-92FF-578226F317AB}" type="presParOf" srcId="{6C725E41-278F-6B42-8577-C0BAAF8E8935}" destId="{D6729718-34F2-D549-9924-F3CDDA4FFC4C}" srcOrd="0" destOrd="0" presId="urn:microsoft.com/office/officeart/2005/8/layout/hierarchy2"/>
    <dgm:cxn modelId="{E8A30DB3-AD24-B14C-8CD8-05B32F87B248}" type="presParOf" srcId="{D6729718-34F2-D549-9924-F3CDDA4FFC4C}" destId="{F9C69B84-C9E1-C546-8BC0-D47AA3F25E96}" srcOrd="0" destOrd="0" presId="urn:microsoft.com/office/officeart/2005/8/layout/hierarchy2"/>
    <dgm:cxn modelId="{F562E6F4-E672-9B4C-815B-B4F4AD4B2101}" type="presParOf" srcId="{D6729718-34F2-D549-9924-F3CDDA4FFC4C}" destId="{A00A1990-6882-4347-BAE3-AC8159903D80}" srcOrd="1" destOrd="0" presId="urn:microsoft.com/office/officeart/2005/8/layout/hierarchy2"/>
    <dgm:cxn modelId="{C104F68C-BFAD-CA4C-8A32-736DCA0A1317}" type="presParOf" srcId="{A00A1990-6882-4347-BAE3-AC8159903D80}" destId="{7B2C8501-29E2-9F4C-ADA6-46D26942A561}" srcOrd="0" destOrd="0" presId="urn:microsoft.com/office/officeart/2005/8/layout/hierarchy2"/>
    <dgm:cxn modelId="{6951476F-831C-2A49-978B-38A6F6342D53}" type="presParOf" srcId="{7B2C8501-29E2-9F4C-ADA6-46D26942A561}" destId="{A52361C3-6204-1D4B-8A00-747DD3C0F686}" srcOrd="0" destOrd="0" presId="urn:microsoft.com/office/officeart/2005/8/layout/hierarchy2"/>
    <dgm:cxn modelId="{8FC1105F-4E24-C345-93DC-A4D83EDA3FE4}" type="presParOf" srcId="{A00A1990-6882-4347-BAE3-AC8159903D80}" destId="{0DF5C32E-F129-9C48-A46B-7FE07A98E7C6}" srcOrd="1" destOrd="0" presId="urn:microsoft.com/office/officeart/2005/8/layout/hierarchy2"/>
    <dgm:cxn modelId="{0351BC12-96BE-1241-BD56-B443A0215F85}" type="presParOf" srcId="{0DF5C32E-F129-9C48-A46B-7FE07A98E7C6}" destId="{6266F336-EE0F-4649-81E7-AE23227CDF88}" srcOrd="0" destOrd="0" presId="urn:microsoft.com/office/officeart/2005/8/layout/hierarchy2"/>
    <dgm:cxn modelId="{C7CAF6F7-D64C-004D-9A3F-BC23193C3631}" type="presParOf" srcId="{0DF5C32E-F129-9C48-A46B-7FE07A98E7C6}" destId="{4FAD8E5A-8CBA-EB42-9FA9-186BE3F5E02B}" srcOrd="1" destOrd="0" presId="urn:microsoft.com/office/officeart/2005/8/layout/hierarchy2"/>
    <dgm:cxn modelId="{7367198B-4773-B546-9EEC-F8C82ABD7A54}" type="presParOf" srcId="{A00A1990-6882-4347-BAE3-AC8159903D80}" destId="{DA96EBB3-C1A5-9E45-A922-1E9836201570}" srcOrd="2" destOrd="0" presId="urn:microsoft.com/office/officeart/2005/8/layout/hierarchy2"/>
    <dgm:cxn modelId="{5FDAA6A2-102E-9A4C-913C-4561FE7671D8}" type="presParOf" srcId="{DA96EBB3-C1A5-9E45-A922-1E9836201570}" destId="{CA9C950E-7D6C-D04C-BCE2-2F088BAF9BF7}" srcOrd="0" destOrd="0" presId="urn:microsoft.com/office/officeart/2005/8/layout/hierarchy2"/>
    <dgm:cxn modelId="{A655E5F1-504D-7242-92E4-0D9A4008D8F3}" type="presParOf" srcId="{A00A1990-6882-4347-BAE3-AC8159903D80}" destId="{14A91155-0425-D940-83CF-2E3E77E9A58A}" srcOrd="3" destOrd="0" presId="urn:microsoft.com/office/officeart/2005/8/layout/hierarchy2"/>
    <dgm:cxn modelId="{ADF86881-011B-AB4B-A6ED-5D14BAF1BA74}" type="presParOf" srcId="{14A91155-0425-D940-83CF-2E3E77E9A58A}" destId="{EFDD4EC2-FBD4-4046-AC05-339E059BEFFF}" srcOrd="0" destOrd="0" presId="urn:microsoft.com/office/officeart/2005/8/layout/hierarchy2"/>
    <dgm:cxn modelId="{F75507E4-9807-E546-8B66-CCBEA92DDC58}" type="presParOf" srcId="{14A91155-0425-D940-83CF-2E3E77E9A58A}" destId="{6EE5AFBE-5546-A044-9AF7-D96E57F8E5C7}" srcOrd="1" destOrd="0" presId="urn:microsoft.com/office/officeart/2005/8/layout/hierarchy2"/>
    <dgm:cxn modelId="{56C2FF13-D768-084C-BEF7-334FDF7E05B3}" type="presParOf" srcId="{A00A1990-6882-4347-BAE3-AC8159903D80}" destId="{77576552-52D2-C440-8FD1-EF4776BCCE68}" srcOrd="4" destOrd="0" presId="urn:microsoft.com/office/officeart/2005/8/layout/hierarchy2"/>
    <dgm:cxn modelId="{DA9E31A4-E897-3A44-87C6-55419E95C067}" type="presParOf" srcId="{77576552-52D2-C440-8FD1-EF4776BCCE68}" destId="{5502F487-7E7C-5448-A47D-E93929C96D11}" srcOrd="0" destOrd="0" presId="urn:microsoft.com/office/officeart/2005/8/layout/hierarchy2"/>
    <dgm:cxn modelId="{F7DCFAB0-7D93-1648-8821-6F2F190903E7}" type="presParOf" srcId="{A00A1990-6882-4347-BAE3-AC8159903D80}" destId="{CCEBC7D9-8F06-3745-89FF-54FCE27289A2}" srcOrd="5" destOrd="0" presId="urn:microsoft.com/office/officeart/2005/8/layout/hierarchy2"/>
    <dgm:cxn modelId="{39D2A98B-7B46-DB45-AF21-76395A080B4E}" type="presParOf" srcId="{CCEBC7D9-8F06-3745-89FF-54FCE27289A2}" destId="{2748D750-BDDD-784E-A7AD-23FF56A1306F}" srcOrd="0" destOrd="0" presId="urn:microsoft.com/office/officeart/2005/8/layout/hierarchy2"/>
    <dgm:cxn modelId="{41500C92-9890-5047-8E00-551B8A7A66AF}" type="presParOf" srcId="{CCEBC7D9-8F06-3745-89FF-54FCE27289A2}" destId="{38BDD295-5461-334E-91AC-577E250666EC}" srcOrd="1" destOrd="0" presId="urn:microsoft.com/office/officeart/2005/8/layout/hierarchy2"/>
    <dgm:cxn modelId="{ACFC2CED-03B2-904B-952C-72E9AAA23177}" type="presParOf" srcId="{A00A1990-6882-4347-BAE3-AC8159903D80}" destId="{5D4D5685-DC01-8345-B72A-690260085591}" srcOrd="6" destOrd="0" presId="urn:microsoft.com/office/officeart/2005/8/layout/hierarchy2"/>
    <dgm:cxn modelId="{7438E904-824C-7149-9A0B-E60DFF80BBD2}" type="presParOf" srcId="{5D4D5685-DC01-8345-B72A-690260085591}" destId="{D37E9845-1887-AE41-ACD6-AEEB077016D9}" srcOrd="0" destOrd="0" presId="urn:microsoft.com/office/officeart/2005/8/layout/hierarchy2"/>
    <dgm:cxn modelId="{AC7874C5-4460-674E-9F05-76100C0AAD89}" type="presParOf" srcId="{A00A1990-6882-4347-BAE3-AC8159903D80}" destId="{922E3B1E-AF2B-A54D-9E87-F60D1836090A}" srcOrd="7" destOrd="0" presId="urn:microsoft.com/office/officeart/2005/8/layout/hierarchy2"/>
    <dgm:cxn modelId="{384889C1-FF7A-4349-950A-513B878D9C83}" type="presParOf" srcId="{922E3B1E-AF2B-A54D-9E87-F60D1836090A}" destId="{20DC3875-783E-E446-ABAB-A7F4CECC7E00}" srcOrd="0" destOrd="0" presId="urn:microsoft.com/office/officeart/2005/8/layout/hierarchy2"/>
    <dgm:cxn modelId="{271961CC-9DB8-3E4B-984C-C806BFCF2FCF}" type="presParOf" srcId="{922E3B1E-AF2B-A54D-9E87-F60D1836090A}" destId="{FEC4C1AA-73F3-C145-A06C-9AB93FB8FE56}" srcOrd="1" destOrd="0" presId="urn:microsoft.com/office/officeart/2005/8/layout/hierarchy2"/>
    <dgm:cxn modelId="{AB45178A-AB9C-4F45-8D67-F0AD47E90B1F}" type="presParOf" srcId="{A00A1990-6882-4347-BAE3-AC8159903D80}" destId="{31ECC4CF-BD41-794B-81A8-8D3FE230619D}" srcOrd="8" destOrd="0" presId="urn:microsoft.com/office/officeart/2005/8/layout/hierarchy2"/>
    <dgm:cxn modelId="{5878A069-BFA1-D149-A95C-EFE68595A431}" type="presParOf" srcId="{31ECC4CF-BD41-794B-81A8-8D3FE230619D}" destId="{3C089CDA-4FA9-C448-A7F9-C90DD3F8F763}" srcOrd="0" destOrd="0" presId="urn:microsoft.com/office/officeart/2005/8/layout/hierarchy2"/>
    <dgm:cxn modelId="{47A9AA8B-876C-4A4C-B17A-83DED064193D}" type="presParOf" srcId="{A00A1990-6882-4347-BAE3-AC8159903D80}" destId="{D75A7463-1ACC-BC46-9B91-20DA74374F9B}" srcOrd="9" destOrd="0" presId="urn:microsoft.com/office/officeart/2005/8/layout/hierarchy2"/>
    <dgm:cxn modelId="{603DF1A6-B9C2-2345-B5FF-01315D5858E2}" type="presParOf" srcId="{D75A7463-1ACC-BC46-9B91-20DA74374F9B}" destId="{89DE38BD-26E7-AB4C-B6CD-C4E290AB0DD1}" srcOrd="0" destOrd="0" presId="urn:microsoft.com/office/officeart/2005/8/layout/hierarchy2"/>
    <dgm:cxn modelId="{6FEA07DE-136C-574E-AB94-0C5A3B606AEA}" type="presParOf" srcId="{D75A7463-1ACC-BC46-9B91-20DA74374F9B}" destId="{DDEB169B-59F5-4A4B-828E-D2C6F3FE3D2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A85B7-B4C3-4A90-BE47-60214F73E6DB}">
      <dsp:nvSpPr>
        <dsp:cNvPr id="0" name=""/>
        <dsp:cNvSpPr/>
      </dsp:nvSpPr>
      <dsp:spPr>
        <a:xfrm>
          <a:off x="0" y="638936"/>
          <a:ext cx="10058399" cy="11795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837502-5A68-447A-81FF-1A588DCED79C}">
      <dsp:nvSpPr>
        <dsp:cNvPr id="0" name=""/>
        <dsp:cNvSpPr/>
      </dsp:nvSpPr>
      <dsp:spPr>
        <a:xfrm>
          <a:off x="356821" y="904341"/>
          <a:ext cx="648766" cy="64876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35E533-750D-4E3E-8BA0-31256C499659}">
      <dsp:nvSpPr>
        <dsp:cNvPr id="0" name=""/>
        <dsp:cNvSpPr/>
      </dsp:nvSpPr>
      <dsp:spPr>
        <a:xfrm>
          <a:off x="1362410" y="638936"/>
          <a:ext cx="8695989" cy="1179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838" tIns="124838" rIns="124838" bIns="124838" numCol="1" spcCol="1270" anchor="ctr" anchorCtr="0">
          <a:noAutofit/>
        </a:bodyPr>
        <a:lstStyle/>
        <a:p>
          <a:pPr marL="0" lvl="0" indent="0" algn="l" defTabSz="933450">
            <a:lnSpc>
              <a:spcPct val="100000"/>
            </a:lnSpc>
            <a:spcBef>
              <a:spcPct val="0"/>
            </a:spcBef>
            <a:spcAft>
              <a:spcPct val="35000"/>
            </a:spcAft>
            <a:buNone/>
          </a:pPr>
          <a:r>
            <a:rPr lang="en-GB" sz="2100" kern="1200"/>
            <a:t>Unlike English, which has benefited from Chang’s own self-translations, French relies entirely on a single external translator, raising the question of how fully her stylistic complexity has been conveyed to the French-speaking readership.</a:t>
          </a:r>
          <a:endParaRPr lang="en-US" sz="2100" kern="1200"/>
        </a:p>
      </dsp:txBody>
      <dsp:txXfrm>
        <a:off x="1362410" y="638936"/>
        <a:ext cx="8695989" cy="1179576"/>
      </dsp:txXfrm>
    </dsp:sp>
    <dsp:sp modelId="{505DAAF9-A49C-46D3-AA93-776A42B6D57E}">
      <dsp:nvSpPr>
        <dsp:cNvPr id="0" name=""/>
        <dsp:cNvSpPr/>
      </dsp:nvSpPr>
      <dsp:spPr>
        <a:xfrm>
          <a:off x="0" y="2113407"/>
          <a:ext cx="10058399" cy="11795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4A6BD-B97F-4EE6-9467-082FA57D5BA0}">
      <dsp:nvSpPr>
        <dsp:cNvPr id="0" name=""/>
        <dsp:cNvSpPr/>
      </dsp:nvSpPr>
      <dsp:spPr>
        <a:xfrm>
          <a:off x="356821" y="2378811"/>
          <a:ext cx="648766" cy="64876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89964-0073-4A0E-82AD-9A54110E225A}">
      <dsp:nvSpPr>
        <dsp:cNvPr id="0" name=""/>
        <dsp:cNvSpPr/>
      </dsp:nvSpPr>
      <dsp:spPr>
        <a:xfrm>
          <a:off x="1362410" y="2113407"/>
          <a:ext cx="8695989" cy="1179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838" tIns="124838" rIns="124838" bIns="124838" numCol="1" spcCol="1270" anchor="ctr" anchorCtr="0">
          <a:noAutofit/>
        </a:bodyPr>
        <a:lstStyle/>
        <a:p>
          <a:pPr marL="0" lvl="0" indent="0" algn="l" defTabSz="933450">
            <a:lnSpc>
              <a:spcPct val="100000"/>
            </a:lnSpc>
            <a:spcBef>
              <a:spcPct val="0"/>
            </a:spcBef>
            <a:spcAft>
              <a:spcPct val="35000"/>
            </a:spcAft>
            <a:buNone/>
          </a:pPr>
          <a:r>
            <a:rPr lang="en-GB" sz="2100" kern="1200"/>
            <a:t>This paper shows how methodologies from the digital humanities and corpus stylistics can refine literary translation criticism. The study forms part of a broader project aimed at developing a new model for this purpose.</a:t>
          </a:r>
          <a:endParaRPr lang="en-US" sz="2100" kern="1200"/>
        </a:p>
      </dsp:txBody>
      <dsp:txXfrm>
        <a:off x="1362410" y="2113407"/>
        <a:ext cx="8695989" cy="11795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2F253-8676-5E42-A320-49BD306D2141}">
      <dsp:nvSpPr>
        <dsp:cNvPr id="0" name=""/>
        <dsp:cNvSpPr/>
      </dsp:nvSpPr>
      <dsp:spPr>
        <a:xfrm>
          <a:off x="0" y="0"/>
          <a:ext cx="8046720" cy="8650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noProof="0" dirty="0"/>
            <a:t>Corpus analysis online tool: </a:t>
          </a:r>
          <a:r>
            <a:rPr lang="en-GB" sz="1700" kern="1200" noProof="0" dirty="0" err="1"/>
            <a:t>SketchEngine</a:t>
          </a:r>
          <a:endParaRPr lang="en-GB" sz="1700" kern="1200" noProof="0" dirty="0"/>
        </a:p>
        <a:p>
          <a:pPr marL="114300" lvl="1" indent="-114300" algn="l" defTabSz="577850">
            <a:lnSpc>
              <a:spcPct val="90000"/>
            </a:lnSpc>
            <a:spcBef>
              <a:spcPct val="0"/>
            </a:spcBef>
            <a:spcAft>
              <a:spcPct val="15000"/>
            </a:spcAft>
            <a:buChar char="•"/>
          </a:pPr>
          <a:r>
            <a:rPr lang="en-GB" sz="1300" kern="1200" noProof="0" dirty="0"/>
            <a:t>Comparison with literary Chinese corpus from the Republican period to extract keywords</a:t>
          </a:r>
        </a:p>
        <a:p>
          <a:pPr marL="114300" lvl="1" indent="-114300" algn="l" defTabSz="577850">
            <a:lnSpc>
              <a:spcPct val="90000"/>
            </a:lnSpc>
            <a:spcBef>
              <a:spcPct val="0"/>
            </a:spcBef>
            <a:spcAft>
              <a:spcPct val="15000"/>
            </a:spcAft>
            <a:buChar char="•"/>
          </a:pPr>
          <a:r>
            <a:rPr lang="en-GB" sz="1300" kern="1200" noProof="0" dirty="0"/>
            <a:t>Extraction of frequency lists from the original texts</a:t>
          </a:r>
        </a:p>
      </dsp:txBody>
      <dsp:txXfrm>
        <a:off x="25338" y="25338"/>
        <a:ext cx="7040117" cy="814416"/>
      </dsp:txXfrm>
    </dsp:sp>
    <dsp:sp modelId="{ACE94E81-D71F-F242-93B3-355A15709D86}">
      <dsp:nvSpPr>
        <dsp:cNvPr id="0" name=""/>
        <dsp:cNvSpPr/>
      </dsp:nvSpPr>
      <dsp:spPr>
        <a:xfrm>
          <a:off x="673912" y="1022381"/>
          <a:ext cx="8046720" cy="8650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noProof="0" dirty="0"/>
            <a:t>Aim: lexically characterize Zhang Ailing’s style and verify the claims made by literary critics</a:t>
          </a:r>
        </a:p>
      </dsp:txBody>
      <dsp:txXfrm>
        <a:off x="699250" y="1047719"/>
        <a:ext cx="6759821" cy="814416"/>
      </dsp:txXfrm>
    </dsp:sp>
    <dsp:sp modelId="{CCC96391-1DDA-5D4F-9F6D-A15CE2DD9729}">
      <dsp:nvSpPr>
        <dsp:cNvPr id="0" name=""/>
        <dsp:cNvSpPr/>
      </dsp:nvSpPr>
      <dsp:spPr>
        <a:xfrm>
          <a:off x="1337767" y="2044763"/>
          <a:ext cx="8046720" cy="8650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noProof="0" dirty="0"/>
            <a:t>Selection of excerpts in </a:t>
          </a:r>
          <a:r>
            <a:rPr lang="zh-CN" altLang="fr-FR" sz="1700" b="0" kern="1200" noProof="0" dirty="0">
              <a:latin typeface="DengXian" panose="02010600030101010101" pitchFamily="2" charset="-122"/>
              <a:ea typeface="DengXian" panose="02010600030101010101" pitchFamily="2" charset="-122"/>
            </a:rPr>
            <a:t>金锁记</a:t>
          </a:r>
          <a:r>
            <a:rPr lang="zh-CN" altLang="fr-FR" sz="1700" b="0" kern="1200" noProof="0" dirty="0"/>
            <a:t> </a:t>
          </a:r>
          <a:r>
            <a:rPr lang="en-GB" sz="1700" b="0" i="1" kern="1200" noProof="0" dirty="0" err="1"/>
            <a:t>Jinsuo</a:t>
          </a:r>
          <a:r>
            <a:rPr lang="en-GB" sz="1700" b="0" i="1" kern="1200" noProof="0" dirty="0"/>
            <a:t> Ji</a:t>
          </a:r>
          <a:r>
            <a:rPr lang="en-GB" sz="1700" b="1" i="1" kern="1200" noProof="0" dirty="0"/>
            <a:t> </a:t>
          </a:r>
          <a:r>
            <a:rPr lang="en-GB" sz="1700" kern="1200" noProof="0" dirty="0"/>
            <a:t>based on the findings</a:t>
          </a:r>
        </a:p>
      </dsp:txBody>
      <dsp:txXfrm>
        <a:off x="1363105" y="2070101"/>
        <a:ext cx="6769879" cy="814416"/>
      </dsp:txXfrm>
    </dsp:sp>
    <dsp:sp modelId="{AB3B3ACC-F920-4742-9A27-9C2A647E8355}">
      <dsp:nvSpPr>
        <dsp:cNvPr id="0" name=""/>
        <dsp:cNvSpPr/>
      </dsp:nvSpPr>
      <dsp:spPr>
        <a:xfrm>
          <a:off x="2011680" y="3067144"/>
          <a:ext cx="8046720" cy="8650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noProof="0" dirty="0"/>
            <a:t>Critical comparison of Chinese original with the 1999 French translation</a:t>
          </a:r>
        </a:p>
      </dsp:txBody>
      <dsp:txXfrm>
        <a:off x="2037018" y="3092482"/>
        <a:ext cx="6759821" cy="814416"/>
      </dsp:txXfrm>
    </dsp:sp>
    <dsp:sp modelId="{4F0848EA-1A65-BB48-9ACE-8B168D30A2CD}">
      <dsp:nvSpPr>
        <dsp:cNvPr id="0" name=""/>
        <dsp:cNvSpPr/>
      </dsp:nvSpPr>
      <dsp:spPr>
        <a:xfrm>
          <a:off x="7484410" y="662581"/>
          <a:ext cx="562309" cy="56230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GB" sz="2700" kern="1200" noProof="0" dirty="0"/>
        </a:p>
      </dsp:txBody>
      <dsp:txXfrm>
        <a:off x="7610930" y="662581"/>
        <a:ext cx="309269" cy="423138"/>
      </dsp:txXfrm>
    </dsp:sp>
    <dsp:sp modelId="{96D62F44-DB4E-AD47-BA6C-86E64A0FD4A5}">
      <dsp:nvSpPr>
        <dsp:cNvPr id="0" name=""/>
        <dsp:cNvSpPr/>
      </dsp:nvSpPr>
      <dsp:spPr>
        <a:xfrm>
          <a:off x="8158322" y="1684963"/>
          <a:ext cx="562309" cy="56230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GB" sz="2700" kern="1200" noProof="0" dirty="0"/>
        </a:p>
      </dsp:txBody>
      <dsp:txXfrm>
        <a:off x="8284842" y="1684963"/>
        <a:ext cx="309269" cy="423138"/>
      </dsp:txXfrm>
    </dsp:sp>
    <dsp:sp modelId="{AF66EC74-DFFB-1448-9104-B38B7DA1D209}">
      <dsp:nvSpPr>
        <dsp:cNvPr id="0" name=""/>
        <dsp:cNvSpPr/>
      </dsp:nvSpPr>
      <dsp:spPr>
        <a:xfrm>
          <a:off x="8822177" y="2707345"/>
          <a:ext cx="562309" cy="56230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GB" sz="2700" kern="1200" noProof="0" dirty="0"/>
        </a:p>
      </dsp:txBody>
      <dsp:txXfrm>
        <a:off x="8948697" y="2707345"/>
        <a:ext cx="309269" cy="423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325E22-A6AE-4B43-A6F2-64E0A91A93AA}">
      <dsp:nvSpPr>
        <dsp:cNvPr id="0" name=""/>
        <dsp:cNvSpPr/>
      </dsp:nvSpPr>
      <dsp:spPr>
        <a:xfrm>
          <a:off x="0" y="45180"/>
          <a:ext cx="10058399" cy="12870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noProof="0" dirty="0"/>
            <a:t>Critics of Zhang Ailing (Zhang </a:t>
          </a:r>
          <a:r>
            <a:rPr lang="en-GB" sz="2500" kern="1200" noProof="0" dirty="0" err="1"/>
            <a:t>Yinde</a:t>
          </a:r>
          <a:r>
            <a:rPr lang="en-GB" sz="2500" kern="1200" noProof="0" dirty="0"/>
            <a:t>, Lee Ou-fan, Kam Louie, etc.) emphasize the importance of physical and psychological </a:t>
          </a:r>
          <a:r>
            <a:rPr lang="en-GB" sz="2500" b="1" kern="1200" noProof="0" dirty="0"/>
            <a:t>descriptions</a:t>
          </a:r>
          <a:r>
            <a:rPr lang="en-GB" sz="2500" kern="1200" noProof="0" dirty="0"/>
            <a:t> of the characters, namely: </a:t>
          </a:r>
        </a:p>
      </dsp:txBody>
      <dsp:txXfrm>
        <a:off x="62826" y="108006"/>
        <a:ext cx="9932747" cy="1161348"/>
      </dsp:txXfrm>
    </dsp:sp>
    <dsp:sp modelId="{EED27862-6C78-B44C-8F06-C10F3D411E08}">
      <dsp:nvSpPr>
        <dsp:cNvPr id="0" name=""/>
        <dsp:cNvSpPr/>
      </dsp:nvSpPr>
      <dsp:spPr>
        <a:xfrm>
          <a:off x="0" y="1332181"/>
          <a:ext cx="10058399" cy="1267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9354"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GB" sz="2000" kern="1200" noProof="0" dirty="0"/>
            <a:t>through their </a:t>
          </a:r>
          <a:r>
            <a:rPr lang="en-GB" sz="2000" b="1" kern="1200" noProof="0" dirty="0">
              <a:solidFill>
                <a:srgbClr val="00B050"/>
              </a:solidFill>
            </a:rPr>
            <a:t>(family) status</a:t>
          </a:r>
          <a:r>
            <a:rPr lang="en-GB" sz="2000" b="1" kern="1200" noProof="0" dirty="0"/>
            <a:t>;</a:t>
          </a:r>
          <a:r>
            <a:rPr lang="en-GB" sz="2000" kern="1200" noProof="0" dirty="0"/>
            <a:t> </a:t>
          </a:r>
        </a:p>
        <a:p>
          <a:pPr marL="228600" lvl="1" indent="-228600" algn="l" defTabSz="889000">
            <a:lnSpc>
              <a:spcPct val="90000"/>
            </a:lnSpc>
            <a:spcBef>
              <a:spcPct val="0"/>
            </a:spcBef>
            <a:spcAft>
              <a:spcPct val="20000"/>
            </a:spcAft>
            <a:buChar char="•"/>
          </a:pPr>
          <a:r>
            <a:rPr lang="en-GB" sz="2000" kern="1200" noProof="0" dirty="0"/>
            <a:t>through their </a:t>
          </a:r>
          <a:r>
            <a:rPr lang="en-GB" sz="2000" b="1" kern="1200" noProof="0" dirty="0">
              <a:solidFill>
                <a:srgbClr val="00B0F0"/>
              </a:solidFill>
            </a:rPr>
            <a:t>bodies</a:t>
          </a:r>
          <a:r>
            <a:rPr lang="en-GB" sz="2000" b="1" kern="1200" noProof="0" dirty="0"/>
            <a:t>;</a:t>
          </a:r>
          <a:endParaRPr lang="en-GB" sz="2000" kern="1200" noProof="0" dirty="0"/>
        </a:p>
        <a:p>
          <a:pPr marL="228600" lvl="1" indent="-228600" algn="l" defTabSz="889000">
            <a:lnSpc>
              <a:spcPct val="90000"/>
            </a:lnSpc>
            <a:spcBef>
              <a:spcPct val="0"/>
            </a:spcBef>
            <a:spcAft>
              <a:spcPct val="20000"/>
            </a:spcAft>
            <a:buChar char="•"/>
          </a:pPr>
          <a:r>
            <a:rPr lang="en-GB" sz="2000" kern="1200" noProof="0" dirty="0"/>
            <a:t>through their </a:t>
          </a:r>
          <a:r>
            <a:rPr lang="en-GB" sz="2000" b="1" kern="1200" noProof="0" dirty="0">
              <a:solidFill>
                <a:srgbClr val="7030A0"/>
              </a:solidFill>
            </a:rPr>
            <a:t>garments</a:t>
          </a:r>
          <a:r>
            <a:rPr lang="en-GB" sz="2000" kern="1200" noProof="0" dirty="0"/>
            <a:t> (including with </a:t>
          </a:r>
          <a:r>
            <a:rPr lang="en-GB" sz="2000" b="1" kern="1200" noProof="0" dirty="0">
              <a:solidFill>
                <a:srgbClr val="7030A0"/>
              </a:solidFill>
            </a:rPr>
            <a:t>colours</a:t>
          </a:r>
          <a:r>
            <a:rPr lang="en-GB" sz="2000" kern="1200" noProof="0" dirty="0"/>
            <a:t>); </a:t>
          </a:r>
        </a:p>
        <a:p>
          <a:pPr marL="228600" lvl="1" indent="-228600" algn="l" defTabSz="889000">
            <a:lnSpc>
              <a:spcPct val="90000"/>
            </a:lnSpc>
            <a:spcBef>
              <a:spcPct val="0"/>
            </a:spcBef>
            <a:spcAft>
              <a:spcPct val="20000"/>
            </a:spcAft>
            <a:buChar char="•"/>
          </a:pPr>
          <a:r>
            <a:rPr lang="en-GB" sz="2000" kern="1200" noProof="0" dirty="0"/>
            <a:t>through the </a:t>
          </a:r>
          <a:r>
            <a:rPr lang="en-GB" sz="2000" b="1" kern="1200" noProof="0" dirty="0">
              <a:solidFill>
                <a:srgbClr val="FFFF00"/>
              </a:solidFill>
              <a:highlight>
                <a:srgbClr val="D7BADB"/>
              </a:highlight>
            </a:rPr>
            <a:t>environment</a:t>
          </a:r>
          <a:r>
            <a:rPr lang="en-GB" sz="2000" b="0" kern="1200" noProof="0" dirty="0">
              <a:solidFill>
                <a:schemeClr val="tx1"/>
              </a:solidFill>
            </a:rPr>
            <a:t> (cities + intimate locales)</a:t>
          </a:r>
          <a:r>
            <a:rPr lang="en-GB" sz="2000" b="0" kern="1200" noProof="0" dirty="0"/>
            <a:t>.</a:t>
          </a:r>
        </a:p>
      </dsp:txBody>
      <dsp:txXfrm>
        <a:off x="0" y="1332181"/>
        <a:ext cx="10058399" cy="1267875"/>
      </dsp:txXfrm>
    </dsp:sp>
    <dsp:sp modelId="{5418862B-FF6C-F041-A8F1-25BE7A00936C}">
      <dsp:nvSpPr>
        <dsp:cNvPr id="0" name=""/>
        <dsp:cNvSpPr/>
      </dsp:nvSpPr>
      <dsp:spPr>
        <a:xfrm>
          <a:off x="0" y="2600055"/>
          <a:ext cx="10058399" cy="1287000"/>
        </a:xfrm>
        <a:prstGeom prst="roundRect">
          <a:avLst/>
        </a:prstGeom>
        <a:solidFill>
          <a:schemeClr val="accent2">
            <a:hueOff val="-163191"/>
            <a:satOff val="-9432"/>
            <a:lumOff val="1294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noProof="0" dirty="0"/>
            <a:t>Frequency list in Zhang corpus + Keyword list compared to Republican literature corpus </a:t>
          </a:r>
        </a:p>
      </dsp:txBody>
      <dsp:txXfrm>
        <a:off x="62826" y="2662881"/>
        <a:ext cx="9932747" cy="11613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C69B84-C9E1-C546-8BC0-D47AA3F25E96}">
      <dsp:nvSpPr>
        <dsp:cNvPr id="0" name=""/>
        <dsp:cNvSpPr/>
      </dsp:nvSpPr>
      <dsp:spPr>
        <a:xfrm>
          <a:off x="373145" y="1325562"/>
          <a:ext cx="2074913"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The results of our statistical analysis only partially align with the conclusions drawn by literary critics. </a:t>
          </a:r>
        </a:p>
      </dsp:txBody>
      <dsp:txXfrm>
        <a:off x="410667" y="1363084"/>
        <a:ext cx="1999869" cy="1206068"/>
      </dsp:txXfrm>
    </dsp:sp>
    <dsp:sp modelId="{7B2C8501-29E2-9F4C-ADA6-46D26942A561}">
      <dsp:nvSpPr>
        <dsp:cNvPr id="0" name=""/>
        <dsp:cNvSpPr/>
      </dsp:nvSpPr>
      <dsp:spPr>
        <a:xfrm rot="17350740">
          <a:off x="1874863" y="1143820"/>
          <a:ext cx="1707261" cy="32092"/>
        </a:xfrm>
        <a:custGeom>
          <a:avLst/>
          <a:gdLst/>
          <a:ahLst/>
          <a:cxnLst/>
          <a:rect l="0" t="0" r="0" b="0"/>
          <a:pathLst>
            <a:path>
              <a:moveTo>
                <a:pt x="0" y="16046"/>
              </a:moveTo>
              <a:lnTo>
                <a:pt x="1707261" y="1604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GB" sz="600" kern="1200" noProof="0" dirty="0"/>
        </a:p>
      </dsp:txBody>
      <dsp:txXfrm>
        <a:off x="2685812" y="1117185"/>
        <a:ext cx="85363" cy="85363"/>
      </dsp:txXfrm>
    </dsp:sp>
    <dsp:sp modelId="{6266F336-EE0F-4649-81E7-AE23227CDF88}">
      <dsp:nvSpPr>
        <dsp:cNvPr id="0" name=""/>
        <dsp:cNvSpPr/>
      </dsp:nvSpPr>
      <dsp:spPr>
        <a:xfrm>
          <a:off x="3008929" y="3070"/>
          <a:ext cx="6676324" cy="701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Undeniably, </a:t>
          </a:r>
          <a:r>
            <a:rPr lang="en-GB" sz="1400" b="1" u="sng" kern="1200" noProof="0" dirty="0"/>
            <a:t>women</a:t>
          </a:r>
          <a:r>
            <a:rPr lang="en-GB" sz="1400" kern="1200" noProof="0" dirty="0"/>
            <a:t> play a dominant role in Chang’s narratives, even if their </a:t>
          </a:r>
          <a:r>
            <a:rPr lang="en-GB" sz="1400" i="1" kern="1200" noProof="0" dirty="0"/>
            <a:t>attires</a:t>
          </a:r>
          <a:r>
            <a:rPr lang="en-GB" sz="1400" kern="1200" noProof="0" dirty="0"/>
            <a:t> do not stand out, notwithstanding their assumed metaphorical and narratological primacy. </a:t>
          </a:r>
        </a:p>
      </dsp:txBody>
      <dsp:txXfrm>
        <a:off x="3029463" y="23604"/>
        <a:ext cx="6635256" cy="660020"/>
      </dsp:txXfrm>
    </dsp:sp>
    <dsp:sp modelId="{DA96EBB3-C1A5-9E45-A922-1E9836201570}">
      <dsp:nvSpPr>
        <dsp:cNvPr id="0" name=""/>
        <dsp:cNvSpPr/>
      </dsp:nvSpPr>
      <dsp:spPr>
        <a:xfrm rot="18289469">
          <a:off x="2237419" y="1546946"/>
          <a:ext cx="982149" cy="32092"/>
        </a:xfrm>
        <a:custGeom>
          <a:avLst/>
          <a:gdLst/>
          <a:ahLst/>
          <a:cxnLst/>
          <a:rect l="0" t="0" r="0" b="0"/>
          <a:pathLst>
            <a:path>
              <a:moveTo>
                <a:pt x="0" y="16046"/>
              </a:moveTo>
              <a:lnTo>
                <a:pt x="982149" y="1604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703940" y="1538438"/>
        <a:ext cx="49107" cy="49107"/>
      </dsp:txXfrm>
    </dsp:sp>
    <dsp:sp modelId="{EFDD4EC2-FBD4-4046-AC05-339E059BEFFF}">
      <dsp:nvSpPr>
        <dsp:cNvPr id="0" name=""/>
        <dsp:cNvSpPr/>
      </dsp:nvSpPr>
      <dsp:spPr>
        <a:xfrm>
          <a:off x="3008929" y="809322"/>
          <a:ext cx="6676324" cy="701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b="1" u="sng" kern="1200" noProof="0" dirty="0"/>
            <a:t>Descriptions</a:t>
          </a:r>
          <a:r>
            <a:rPr lang="en-GB" sz="1400" kern="1200" noProof="0" dirty="0"/>
            <a:t> appear to be more significant in Chang’s fiction than in the prose of other modern Chinese writers, despite the use of a relatively limited number of </a:t>
          </a:r>
          <a:r>
            <a:rPr lang="en-GB" sz="1400" i="1" kern="1200" noProof="0" dirty="0"/>
            <a:t>adjectives</a:t>
          </a:r>
          <a:r>
            <a:rPr lang="en-GB" sz="1400" kern="1200" noProof="0" dirty="0"/>
            <a:t> (especially </a:t>
          </a:r>
          <a:r>
            <a:rPr lang="en-GB" sz="1400" i="1" kern="1200" noProof="0" dirty="0"/>
            <a:t>colours</a:t>
          </a:r>
          <a:r>
            <a:rPr lang="en-GB" sz="1400" kern="1200" noProof="0" dirty="0"/>
            <a:t>). </a:t>
          </a:r>
        </a:p>
      </dsp:txBody>
      <dsp:txXfrm>
        <a:off x="3029463" y="829856"/>
        <a:ext cx="6635256" cy="660020"/>
      </dsp:txXfrm>
    </dsp:sp>
    <dsp:sp modelId="{77576552-52D2-C440-8FD1-EF4776BCCE68}">
      <dsp:nvSpPr>
        <dsp:cNvPr id="0" name=""/>
        <dsp:cNvSpPr/>
      </dsp:nvSpPr>
      <dsp:spPr>
        <a:xfrm>
          <a:off x="2448058" y="1950072"/>
          <a:ext cx="560870" cy="32092"/>
        </a:xfrm>
        <a:custGeom>
          <a:avLst/>
          <a:gdLst/>
          <a:ahLst/>
          <a:cxnLst/>
          <a:rect l="0" t="0" r="0" b="0"/>
          <a:pathLst>
            <a:path>
              <a:moveTo>
                <a:pt x="0" y="16046"/>
              </a:moveTo>
              <a:lnTo>
                <a:pt x="560870" y="1604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714472" y="1952096"/>
        <a:ext cx="28043" cy="28043"/>
      </dsp:txXfrm>
    </dsp:sp>
    <dsp:sp modelId="{2748D750-BDDD-784E-A7AD-23FF56A1306F}">
      <dsp:nvSpPr>
        <dsp:cNvPr id="0" name=""/>
        <dsp:cNvSpPr/>
      </dsp:nvSpPr>
      <dsp:spPr>
        <a:xfrm>
          <a:off x="3008929" y="1615574"/>
          <a:ext cx="6676324" cy="701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Furthermore, the focus on the </a:t>
          </a:r>
          <a:r>
            <a:rPr lang="en-GB" sz="1400" b="1" u="sng" kern="1200" noProof="0" dirty="0"/>
            <a:t>intimacy</a:t>
          </a:r>
          <a:r>
            <a:rPr lang="en-GB" sz="1400" kern="1200" noProof="0" dirty="0"/>
            <a:t> of the characters is supported by the prevalence of </a:t>
          </a:r>
          <a:r>
            <a:rPr lang="en-GB" sz="1400" i="1" kern="1200" noProof="0" dirty="0"/>
            <a:t>affection verbs</a:t>
          </a:r>
          <a:r>
            <a:rPr lang="en-GB" sz="1400" kern="1200" noProof="0" dirty="0"/>
            <a:t>, </a:t>
          </a:r>
          <a:r>
            <a:rPr lang="en-GB" sz="1400" i="1" kern="1200" noProof="0" dirty="0"/>
            <a:t>family nouns</a:t>
          </a:r>
          <a:r>
            <a:rPr lang="en-GB" sz="1400" kern="1200" noProof="0" dirty="0"/>
            <a:t>, and terms referring to </a:t>
          </a:r>
          <a:r>
            <a:rPr lang="en-GB" sz="1400" i="1" kern="1200" noProof="0" dirty="0"/>
            <a:t>body parts</a:t>
          </a:r>
          <a:r>
            <a:rPr lang="en-GB" sz="1400" kern="1200" noProof="0" dirty="0"/>
            <a:t>. </a:t>
          </a:r>
        </a:p>
      </dsp:txBody>
      <dsp:txXfrm>
        <a:off x="3029463" y="1636108"/>
        <a:ext cx="6635256" cy="660020"/>
      </dsp:txXfrm>
    </dsp:sp>
    <dsp:sp modelId="{5D4D5685-DC01-8345-B72A-690260085591}">
      <dsp:nvSpPr>
        <dsp:cNvPr id="0" name=""/>
        <dsp:cNvSpPr/>
      </dsp:nvSpPr>
      <dsp:spPr>
        <a:xfrm rot="3310531">
          <a:off x="2237419" y="2353198"/>
          <a:ext cx="982149" cy="32092"/>
        </a:xfrm>
        <a:custGeom>
          <a:avLst/>
          <a:gdLst/>
          <a:ahLst/>
          <a:cxnLst/>
          <a:rect l="0" t="0" r="0" b="0"/>
          <a:pathLst>
            <a:path>
              <a:moveTo>
                <a:pt x="0" y="16046"/>
              </a:moveTo>
              <a:lnTo>
                <a:pt x="982149" y="1604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703940" y="2344690"/>
        <a:ext cx="49107" cy="49107"/>
      </dsp:txXfrm>
    </dsp:sp>
    <dsp:sp modelId="{20DC3875-783E-E446-ABAB-A7F4CECC7E00}">
      <dsp:nvSpPr>
        <dsp:cNvPr id="0" name=""/>
        <dsp:cNvSpPr/>
      </dsp:nvSpPr>
      <dsp:spPr>
        <a:xfrm>
          <a:off x="3008929" y="2421825"/>
          <a:ext cx="6676324" cy="701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noProof="0" dirty="0"/>
            <a:t>However, there is a notable </a:t>
          </a:r>
          <a:r>
            <a:rPr lang="en-GB" sz="1400" i="1" kern="1200" noProof="0" dirty="0"/>
            <a:t>dearth</a:t>
          </a:r>
          <a:r>
            <a:rPr lang="en-GB" sz="1400" kern="1200" noProof="0" dirty="0"/>
            <a:t> of allusions to </a:t>
          </a:r>
          <a:r>
            <a:rPr lang="en-GB" sz="1400" b="1" u="sng" kern="1200" noProof="0" dirty="0"/>
            <a:t>dwellings</a:t>
          </a:r>
          <a:r>
            <a:rPr lang="en-GB" sz="1400" kern="1200" noProof="0" dirty="0"/>
            <a:t> in the most common words.</a:t>
          </a:r>
        </a:p>
      </dsp:txBody>
      <dsp:txXfrm>
        <a:off x="3029463" y="2442359"/>
        <a:ext cx="6635256" cy="660020"/>
      </dsp:txXfrm>
    </dsp:sp>
    <dsp:sp modelId="{31ECC4CF-BD41-794B-81A8-8D3FE230619D}">
      <dsp:nvSpPr>
        <dsp:cNvPr id="0" name=""/>
        <dsp:cNvSpPr/>
      </dsp:nvSpPr>
      <dsp:spPr>
        <a:xfrm rot="4249260">
          <a:off x="1874863" y="2756323"/>
          <a:ext cx="1707261" cy="32092"/>
        </a:xfrm>
        <a:custGeom>
          <a:avLst/>
          <a:gdLst/>
          <a:ahLst/>
          <a:cxnLst/>
          <a:rect l="0" t="0" r="0" b="0"/>
          <a:pathLst>
            <a:path>
              <a:moveTo>
                <a:pt x="0" y="16046"/>
              </a:moveTo>
              <a:lnTo>
                <a:pt x="1707261" y="16046"/>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2685812" y="2729688"/>
        <a:ext cx="85363" cy="85363"/>
      </dsp:txXfrm>
    </dsp:sp>
    <dsp:sp modelId="{89DE38BD-26E7-AB4C-B6CD-C4E290AB0DD1}">
      <dsp:nvSpPr>
        <dsp:cNvPr id="0" name=""/>
        <dsp:cNvSpPr/>
      </dsp:nvSpPr>
      <dsp:spPr>
        <a:xfrm>
          <a:off x="3008929" y="3228077"/>
          <a:ext cx="6676324" cy="7010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GB" sz="1400" kern="1200" dirty="0"/>
            <a:t>Throughout Chang’s novels, the characters’ socio-psychological calculations are both “masked</a:t>
          </a:r>
          <a:r>
            <a:rPr lang="en-US" sz="1400" kern="1200" dirty="0"/>
            <a:t>”</a:t>
          </a:r>
          <a:r>
            <a:rPr lang="en-GB" sz="1400" kern="1200" dirty="0"/>
            <a:t> and </a:t>
          </a:r>
          <a:r>
            <a:rPr lang="en-US" sz="1400" kern="1200" dirty="0"/>
            <a:t>“</a:t>
          </a:r>
          <a:r>
            <a:rPr lang="en-GB" sz="1400" kern="1200" dirty="0"/>
            <a:t>emphasised</a:t>
          </a:r>
          <a:r>
            <a:rPr lang="en-US" sz="1400" kern="1200" dirty="0"/>
            <a:t>”</a:t>
          </a:r>
          <a:r>
            <a:rPr lang="en-GB" sz="1400" kern="1200" dirty="0"/>
            <a:t> by the repetitive use of “</a:t>
          </a:r>
          <a:r>
            <a:rPr lang="zh-CN" sz="1400" b="1" u="sng" kern="1200" dirty="0"/>
            <a:t>笑道 </a:t>
          </a:r>
          <a:r>
            <a:rPr lang="en-GB" sz="1400" b="1" i="1" u="sng" kern="1200" dirty="0"/>
            <a:t>xiao dao</a:t>
          </a:r>
          <a:r>
            <a:rPr lang="en-GB" sz="1400" kern="1200" dirty="0"/>
            <a:t>”, a phrase inherited from classical Chinese novels which illustrates the tone of the characters when they speak.</a:t>
          </a:r>
          <a:r>
            <a:rPr lang="fr-BE" sz="1400" kern="1200" dirty="0"/>
            <a:t> </a:t>
          </a:r>
          <a:endParaRPr lang="en-GB" sz="1400" kern="1200" noProof="0" dirty="0"/>
        </a:p>
      </dsp:txBody>
      <dsp:txXfrm>
        <a:off x="3029463" y="3248611"/>
        <a:ext cx="6635256" cy="6600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BFE99-363A-0346-9BA2-2E523AB020D9}" type="datetimeFigureOut">
              <a:rPr lang="fr-FR" smtClean="0"/>
              <a:t>19/07/2026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3410B5-3406-D845-893E-5EE540A73FD8}" type="slidenum">
              <a:rPr lang="fr-FR" smtClean="0"/>
              <a:t>‹N°›</a:t>
            </a:fld>
            <a:endParaRPr lang="fr-FR"/>
          </a:p>
        </p:txBody>
      </p:sp>
    </p:spTree>
    <p:extLst>
      <p:ext uri="{BB962C8B-B14F-4D97-AF65-F5344CB8AC3E}">
        <p14:creationId xmlns:p14="http://schemas.microsoft.com/office/powerpoint/2010/main" val="259965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BE9A-2B0D-009D-3164-62D9A84FEC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A793DF-5CFF-5E99-E928-FB89F270BD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993C2B7-AE76-E7BA-42B7-B1DEBCC0D50C}"/>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First corpus </a:t>
            </a:r>
            <a:r>
              <a:rPr lang="en-GB" sz="1200" u="none" kern="1200" dirty="0">
                <a:solidFill>
                  <a:schemeClr val="tx1"/>
                </a:solidFill>
                <a:effectLst/>
                <a:latin typeface="+mn-lt"/>
                <a:ea typeface="+mn-ea"/>
                <a:cs typeface="+mn-cs"/>
              </a:rPr>
              <a:t>= 168,240 words</a:t>
            </a:r>
            <a:r>
              <a:rPr lang="fr-BE" u="none" dirty="0">
                <a:effectLst/>
              </a:rPr>
              <a:t> </a:t>
            </a:r>
            <a:endParaRPr lang="fr-FR" i="0" u="none" dirty="0"/>
          </a:p>
          <a:p>
            <a:r>
              <a:rPr lang="fr-FR" i="1" dirty="0"/>
              <a:t>Lust, Caution </a:t>
            </a:r>
            <a:r>
              <a:rPr lang="fr-FR" i="0" dirty="0"/>
              <a:t>=&gt; </a:t>
            </a:r>
            <a:r>
              <a:rPr lang="fr-FR" i="0" dirty="0" err="1"/>
              <a:t>began</a:t>
            </a:r>
            <a:r>
              <a:rPr lang="fr-FR" i="0" dirty="0"/>
              <a:t> </a:t>
            </a:r>
            <a:r>
              <a:rPr lang="fr-FR" i="0" dirty="0" err="1"/>
              <a:t>writing</a:t>
            </a:r>
            <a:r>
              <a:rPr lang="fr-FR" i="0" dirty="0"/>
              <a:t> in the 1950s, story set </a:t>
            </a:r>
            <a:r>
              <a:rPr lang="fr-FR" i="0" dirty="0" err="1"/>
              <a:t>during</a:t>
            </a:r>
            <a:r>
              <a:rPr lang="fr-FR" i="0" dirty="0"/>
              <a:t> the </a:t>
            </a:r>
            <a:r>
              <a:rPr lang="fr-FR" i="0" dirty="0" err="1"/>
              <a:t>war</a:t>
            </a:r>
            <a:r>
              <a:rPr lang="fr-FR" i="0" dirty="0"/>
              <a:t>, and made Zhang </a:t>
            </a:r>
            <a:r>
              <a:rPr lang="fr-FR" i="0" dirty="0" err="1"/>
              <a:t>popular</a:t>
            </a:r>
            <a:r>
              <a:rPr lang="fr-FR" i="0" dirty="0"/>
              <a:t> </a:t>
            </a:r>
            <a:r>
              <a:rPr lang="fr-FR" i="0" dirty="0" err="1"/>
              <a:t>again</a:t>
            </a:r>
            <a:r>
              <a:rPr lang="fr-FR" i="0" dirty="0"/>
              <a:t> </a:t>
            </a:r>
            <a:r>
              <a:rPr lang="fr-FR" i="0" dirty="0" err="1"/>
              <a:t>thanks</a:t>
            </a:r>
            <a:r>
              <a:rPr lang="fr-FR" i="0" dirty="0"/>
              <a:t> to Ang </a:t>
            </a:r>
            <a:r>
              <a:rPr lang="fr-FR" i="0" dirty="0" err="1"/>
              <a:t>Lee’s</a:t>
            </a:r>
            <a:r>
              <a:rPr lang="fr-FR" i="0" dirty="0"/>
              <a:t> </a:t>
            </a:r>
            <a:r>
              <a:rPr lang="fr-FR" i="0" dirty="0" err="1"/>
              <a:t>movie</a:t>
            </a:r>
            <a:endParaRPr lang="fr-FR" i="0" dirty="0"/>
          </a:p>
        </p:txBody>
      </p:sp>
      <p:sp>
        <p:nvSpPr>
          <p:cNvPr id="4" name="Espace réservé du numéro de diapositive 3">
            <a:extLst>
              <a:ext uri="{FF2B5EF4-FFF2-40B4-BE49-F238E27FC236}">
                <a16:creationId xmlns:a16="http://schemas.microsoft.com/office/drawing/2014/main" id="{6335824D-24DF-7D28-8010-F12CA12A6E83}"/>
              </a:ext>
            </a:extLst>
          </p:cNvPr>
          <p:cNvSpPr>
            <a:spLocks noGrp="1"/>
          </p:cNvSpPr>
          <p:nvPr>
            <p:ph type="sldNum" sz="quarter" idx="5"/>
          </p:nvPr>
        </p:nvSpPr>
        <p:spPr/>
        <p:txBody>
          <a:bodyPr/>
          <a:lstStyle/>
          <a:p>
            <a:fld id="{9E3410B5-3406-D845-893E-5EE540A73FD8}" type="slidenum">
              <a:rPr lang="fr-FR" smtClean="0"/>
              <a:t>6</a:t>
            </a:fld>
            <a:endParaRPr lang="fr-FR"/>
          </a:p>
        </p:txBody>
      </p:sp>
    </p:spTree>
    <p:extLst>
      <p:ext uri="{BB962C8B-B14F-4D97-AF65-F5344CB8AC3E}">
        <p14:creationId xmlns:p14="http://schemas.microsoft.com/office/powerpoint/2010/main" val="432360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kern="1200" dirty="0">
                <a:solidFill>
                  <a:schemeClr val="tx1"/>
                </a:solidFill>
                <a:effectLst/>
                <a:latin typeface="+mn-lt"/>
                <a:ea typeface="+mn-ea"/>
                <a:cs typeface="+mn-cs"/>
              </a:rPr>
              <a:t>Second </a:t>
            </a:r>
            <a:r>
              <a:rPr lang="en-GB" sz="1200" u="none" kern="1200" dirty="0">
                <a:solidFill>
                  <a:schemeClr val="tx1"/>
                </a:solidFill>
                <a:effectLst/>
                <a:latin typeface="+mn-lt"/>
                <a:ea typeface="+mn-ea"/>
                <a:cs typeface="+mn-cs"/>
              </a:rPr>
              <a:t>corpus = 666,544 words </a:t>
            </a:r>
            <a:endParaRPr lang="fr-FR" u="none" dirty="0"/>
          </a:p>
        </p:txBody>
      </p:sp>
      <p:sp>
        <p:nvSpPr>
          <p:cNvPr id="4" name="Espace réservé du numéro de diapositive 3"/>
          <p:cNvSpPr>
            <a:spLocks noGrp="1"/>
          </p:cNvSpPr>
          <p:nvPr>
            <p:ph type="sldNum" sz="quarter" idx="5"/>
          </p:nvPr>
        </p:nvSpPr>
        <p:spPr/>
        <p:txBody>
          <a:bodyPr/>
          <a:lstStyle/>
          <a:p>
            <a:fld id="{9E3410B5-3406-D845-893E-5EE540A73FD8}" type="slidenum">
              <a:rPr lang="fr-FR" smtClean="0"/>
              <a:t>7</a:t>
            </a:fld>
            <a:endParaRPr lang="fr-FR"/>
          </a:p>
        </p:txBody>
      </p:sp>
    </p:spTree>
    <p:extLst>
      <p:ext uri="{BB962C8B-B14F-4D97-AF65-F5344CB8AC3E}">
        <p14:creationId xmlns:p14="http://schemas.microsoft.com/office/powerpoint/2010/main" val="251110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E3410B5-3406-D845-893E-5EE540A73FD8}" type="slidenum">
              <a:rPr lang="fr-FR" smtClean="0"/>
              <a:t>9</a:t>
            </a:fld>
            <a:endParaRPr lang="fr-FR"/>
          </a:p>
        </p:txBody>
      </p:sp>
    </p:spTree>
    <p:extLst>
      <p:ext uri="{BB962C8B-B14F-4D97-AF65-F5344CB8AC3E}">
        <p14:creationId xmlns:p14="http://schemas.microsoft.com/office/powerpoint/2010/main" val="296598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E3410B5-3406-D845-893E-5EE540A73FD8}" type="slidenum">
              <a:rPr lang="fr-FR" smtClean="0"/>
              <a:t>14</a:t>
            </a:fld>
            <a:endParaRPr lang="fr-FR"/>
          </a:p>
        </p:txBody>
      </p:sp>
    </p:spTree>
    <p:extLst>
      <p:ext uri="{BB962C8B-B14F-4D97-AF65-F5344CB8AC3E}">
        <p14:creationId xmlns:p14="http://schemas.microsoft.com/office/powerpoint/2010/main" val="39296152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fr-F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pPr algn="r"/>
            <a:fld id="{3F9AFA87-1417-4992-ABD9-27C3BC8CC883}" type="datetimeFigureOut">
              <a:rPr lang="en-US" smtClean="0"/>
              <a:pPr algn="r"/>
              <a:t>7/19/26</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sz="1000"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104147550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5" name="Footer Placeholder 4"/>
          <p:cNvSpPr>
            <a:spLocks noGrp="1"/>
          </p:cNvSpPr>
          <p:nvPr>
            <p:ph type="ftr" sz="quarter" idx="11"/>
          </p:nvPr>
        </p:nvSpPr>
        <p:spPr/>
        <p:txBody>
          <a:bodyPr/>
          <a:lstStyle/>
          <a:p>
            <a:endParaRPr lang="en-US" sz="1000" dirty="0"/>
          </a:p>
        </p:txBody>
      </p:sp>
      <p:sp>
        <p:nvSpPr>
          <p:cNvPr id="6" name="Slide Number Placeholder 5"/>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421062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pPr algn="r"/>
            <a:fld id="{3F9AFA87-1417-4992-ABD9-27C3BC8CC883}" type="datetimeFigureOut">
              <a:rPr lang="en-US" smtClean="0"/>
              <a:pPr algn="r"/>
              <a:t>7/19/26</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sz="1000" dirty="0"/>
          </a:p>
        </p:txBody>
      </p:sp>
      <p:sp>
        <p:nvSpPr>
          <p:cNvPr id="6" name="Slide Number Placeholder 5"/>
          <p:cNvSpPr>
            <a:spLocks noGrp="1"/>
          </p:cNvSpPr>
          <p:nvPr>
            <p:ph type="sldNum" sz="quarter" idx="12"/>
          </p:nvPr>
        </p:nvSpPr>
        <p:spPr>
          <a:xfrm>
            <a:off x="8604504" y="5212080"/>
            <a:ext cx="2112264" cy="228600"/>
          </a:xfrm>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61427363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6" name="Footer Placeholder 5"/>
          <p:cNvSpPr>
            <a:spLocks noGrp="1"/>
          </p:cNvSpPr>
          <p:nvPr>
            <p:ph type="ftr" sz="quarter" idx="11"/>
          </p:nvPr>
        </p:nvSpPr>
        <p:spPr/>
        <p:txBody>
          <a:bodyPr/>
          <a:lstStyle/>
          <a:p>
            <a:endParaRPr lang="en-US" sz="1000" dirty="0"/>
          </a:p>
        </p:txBody>
      </p:sp>
      <p:sp>
        <p:nvSpPr>
          <p:cNvPr id="7" name="Slide Number Placeholder 6"/>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200889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8" name="Footer Placeholder 7"/>
          <p:cNvSpPr>
            <a:spLocks noGrp="1"/>
          </p:cNvSpPr>
          <p:nvPr>
            <p:ph type="ftr" sz="quarter" idx="11"/>
          </p:nvPr>
        </p:nvSpPr>
        <p:spPr/>
        <p:txBody>
          <a:bodyPr/>
          <a:lstStyle/>
          <a:p>
            <a:endParaRPr lang="en-US" sz="1000" dirty="0"/>
          </a:p>
        </p:txBody>
      </p:sp>
      <p:sp>
        <p:nvSpPr>
          <p:cNvPr id="9" name="Slide Number Placeholder 8"/>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1079315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4" name="Footer Placeholder 3"/>
          <p:cNvSpPr>
            <a:spLocks noGrp="1"/>
          </p:cNvSpPr>
          <p:nvPr>
            <p:ph type="ftr" sz="quarter" idx="11"/>
          </p:nvPr>
        </p:nvSpPr>
        <p:spPr/>
        <p:txBody>
          <a:bodyPr/>
          <a:lstStyle/>
          <a:p>
            <a:endParaRPr lang="en-US" sz="1000" dirty="0"/>
          </a:p>
        </p:txBody>
      </p:sp>
      <p:sp>
        <p:nvSpPr>
          <p:cNvPr id="5" name="Slide Number Placeholder 4"/>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835453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3" name="Footer Placeholder 2"/>
          <p:cNvSpPr>
            <a:spLocks noGrp="1"/>
          </p:cNvSpPr>
          <p:nvPr>
            <p:ph type="ftr" sz="quarter" idx="11"/>
          </p:nvPr>
        </p:nvSpPr>
        <p:spPr/>
        <p:txBody>
          <a:bodyPr/>
          <a:lstStyle/>
          <a:p>
            <a:endParaRPr lang="en-US" sz="1000" dirty="0"/>
          </a:p>
        </p:txBody>
      </p:sp>
      <p:sp>
        <p:nvSpPr>
          <p:cNvPr id="4" name="Slide Number Placeholder 3"/>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4004557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fr-FR"/>
              <a:t>Modifiez le style du titre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sz="1000" dirty="0"/>
          </a:p>
        </p:txBody>
      </p:sp>
      <p:sp>
        <p:nvSpPr>
          <p:cNvPr id="11" name="Slide Number Placeholder 10"/>
          <p:cNvSpPr>
            <a:spLocks noGrp="1"/>
          </p:cNvSpPr>
          <p:nvPr>
            <p:ph type="sldNum" sz="quarter" idx="12"/>
          </p:nvPr>
        </p:nvSpPr>
        <p:spPr>
          <a:xfrm>
            <a:off x="10396728" y="6227064"/>
            <a:ext cx="1463040" cy="256032"/>
          </a:xfrm>
        </p:spPr>
        <p:txBody>
          <a:bodyPr/>
          <a:lstStyle/>
          <a:p>
            <a:fld id="{CB1E4CB7-CB13-4810-BF18-BE31AFC64F93}" type="slidenum">
              <a:rPr lang="en-US" smtClean="0"/>
              <a:pPr/>
              <a:t>‹N°›</a:t>
            </a:fld>
            <a:endParaRPr lang="en-US" sz="1000"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extLst>
      <p:ext uri="{BB962C8B-B14F-4D97-AF65-F5344CB8AC3E}">
        <p14:creationId xmlns:p14="http://schemas.microsoft.com/office/powerpoint/2010/main" val="86167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fr-FR"/>
              <a:t>Modifiez le style du titre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pPr algn="r"/>
            <a:fld id="{3F9AFA87-1417-4992-ABD9-27C3BC8CC883}" type="datetimeFigureOut">
              <a:rPr lang="en-US" smtClean="0"/>
              <a:pPr algn="r"/>
              <a:t>7/19/26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sz="1000" dirty="0"/>
          </a:p>
        </p:txBody>
      </p:sp>
      <p:sp>
        <p:nvSpPr>
          <p:cNvPr id="7" name="Slide Number Placeholder 6"/>
          <p:cNvSpPr>
            <a:spLocks noGrp="1"/>
          </p:cNvSpPr>
          <p:nvPr>
            <p:ph type="sldNum" sz="quarter" idx="12"/>
          </p:nvPr>
        </p:nvSpPr>
        <p:spPr>
          <a:xfrm>
            <a:off x="10396728" y="6227064"/>
            <a:ext cx="1463040" cy="256032"/>
          </a:xfrm>
        </p:spPr>
        <p:txBody>
          <a:bodyPr/>
          <a:lstStyle/>
          <a:p>
            <a:fld id="{CB1E4CB7-CB13-4810-BF18-BE31AFC64F93}" type="slidenum">
              <a:rPr lang="en-US" smtClean="0"/>
              <a:pPr/>
              <a:t>‹N°›</a:t>
            </a:fld>
            <a:endParaRPr lang="en-US" sz="1000"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3709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5" name="Footer Placeholder 4"/>
          <p:cNvSpPr>
            <a:spLocks noGrp="1"/>
          </p:cNvSpPr>
          <p:nvPr>
            <p:ph type="ftr" sz="quarter" idx="11"/>
          </p:nvPr>
        </p:nvSpPr>
        <p:spPr/>
        <p:txBody>
          <a:bodyPr/>
          <a:lstStyle/>
          <a:p>
            <a:endParaRPr lang="en-US" sz="1000" dirty="0"/>
          </a:p>
        </p:txBody>
      </p:sp>
      <p:sp>
        <p:nvSpPr>
          <p:cNvPr id="6" name="Slide Number Placeholder 5"/>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362167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pPr algn="r"/>
            <a:fld id="{3F9AFA87-1417-4992-ABD9-27C3BC8CC883}" type="datetimeFigureOut">
              <a:rPr lang="en-US" smtClean="0"/>
              <a:pPr algn="r"/>
              <a:t>7/19/26</a:t>
            </a:fld>
            <a:endParaRPr lang="en-US" dirty="0"/>
          </a:p>
        </p:txBody>
      </p:sp>
      <p:sp>
        <p:nvSpPr>
          <p:cNvPr id="5" name="Footer Placeholder 4"/>
          <p:cNvSpPr>
            <a:spLocks noGrp="1"/>
          </p:cNvSpPr>
          <p:nvPr>
            <p:ph type="ftr" sz="quarter" idx="11"/>
          </p:nvPr>
        </p:nvSpPr>
        <p:spPr/>
        <p:txBody>
          <a:bodyPr/>
          <a:lstStyle/>
          <a:p>
            <a:endParaRPr lang="en-US" sz="1000" dirty="0"/>
          </a:p>
        </p:txBody>
      </p:sp>
      <p:sp>
        <p:nvSpPr>
          <p:cNvPr id="6" name="Slide Number Placeholder 5"/>
          <p:cNvSpPr>
            <a:spLocks noGrp="1"/>
          </p:cNvSpPr>
          <p:nvPr>
            <p:ph type="sldNum" sz="quarter" idx="12"/>
          </p:nvPr>
        </p:nvSpPr>
        <p:spPr/>
        <p:txBody>
          <a:bodyPr/>
          <a:lstStyle/>
          <a:p>
            <a:fld id="{CB1E4CB7-CB13-4810-BF18-BE31AFC64F93}" type="slidenum">
              <a:rPr lang="en-US" smtClean="0"/>
              <a:pPr/>
              <a:t>‹N°›</a:t>
            </a:fld>
            <a:endParaRPr lang="en-US" sz="1000" dirty="0"/>
          </a:p>
        </p:txBody>
      </p:sp>
    </p:spTree>
    <p:extLst>
      <p:ext uri="{BB962C8B-B14F-4D97-AF65-F5344CB8AC3E}">
        <p14:creationId xmlns:p14="http://schemas.microsoft.com/office/powerpoint/2010/main" val="3121628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algn="r"/>
            <a:fld id="{3F9AFA87-1417-4992-ABD9-27C3BC8CC883}" type="datetimeFigureOut">
              <a:rPr lang="en-US" smtClean="0"/>
              <a:pPr algn="r"/>
              <a:t>7/19/26</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sz="1000"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CB1E4CB7-CB13-4810-BF18-BE31AFC64F93}" type="slidenum">
              <a:rPr lang="en-US" smtClean="0"/>
              <a:pPr/>
              <a:t>‹N°›</a:t>
            </a:fld>
            <a:endParaRPr lang="en-US" sz="1000"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Tree>
    <p:extLst>
      <p:ext uri="{BB962C8B-B14F-4D97-AF65-F5344CB8AC3E}">
        <p14:creationId xmlns:p14="http://schemas.microsoft.com/office/powerpoint/2010/main" val="151080697"/>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ketchengine.eu/" TargetMode="External"/><Relationship Id="rId2" Type="http://schemas.openxmlformats.org/officeDocument/2006/relationships/hyperlink" Target="https://journals.openedition.org/ideo/286?lang=e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F2BBB-BAEF-A45E-D982-C4426279A9EE}"/>
              </a:ext>
            </a:extLst>
          </p:cNvPr>
          <p:cNvSpPr>
            <a:spLocks noGrp="1"/>
          </p:cNvSpPr>
          <p:nvPr>
            <p:ph type="ctrTitle"/>
          </p:nvPr>
        </p:nvSpPr>
        <p:spPr/>
        <p:txBody>
          <a:bodyPr anchor="ctr">
            <a:noAutofit/>
          </a:bodyPr>
          <a:lstStyle/>
          <a:p>
            <a:pPr algn="l"/>
            <a:r>
              <a:rPr lang="en-US" sz="3200" i="1" noProof="1"/>
              <a:t>Unbinding the Cangue</a:t>
            </a:r>
            <a:r>
              <a:rPr lang="en-US" sz="3200" noProof="1"/>
              <a:t>: Computational Approaches to Eileen Chang’s Style in French Translation</a:t>
            </a:r>
          </a:p>
        </p:txBody>
      </p:sp>
      <p:sp>
        <p:nvSpPr>
          <p:cNvPr id="3" name="Sous-titre 2">
            <a:extLst>
              <a:ext uri="{FF2B5EF4-FFF2-40B4-BE49-F238E27FC236}">
                <a16:creationId xmlns:a16="http://schemas.microsoft.com/office/drawing/2014/main" id="{B7D9DB53-D1D7-0441-D795-6E6B1D79EE70}"/>
              </a:ext>
            </a:extLst>
          </p:cNvPr>
          <p:cNvSpPr>
            <a:spLocks noGrp="1"/>
          </p:cNvSpPr>
          <p:nvPr>
            <p:ph type="subTitle" idx="1"/>
          </p:nvPr>
        </p:nvSpPr>
        <p:spPr/>
        <p:txBody>
          <a:bodyPr>
            <a:normAutofit fontScale="85000" lnSpcReduction="20000"/>
          </a:bodyPr>
          <a:lstStyle/>
          <a:p>
            <a:pPr algn="l"/>
            <a:r>
              <a:rPr lang="en-US" noProof="1"/>
              <a:t>Kevin Henry &amp; Manon Hayette</a:t>
            </a:r>
          </a:p>
          <a:p>
            <a:pPr algn="l"/>
            <a:r>
              <a:rPr lang="en-US" noProof="1"/>
              <a:t>University of Mons, Belgium</a:t>
            </a:r>
          </a:p>
        </p:txBody>
      </p:sp>
      <p:pic>
        <p:nvPicPr>
          <p:cNvPr id="6" name="Image 5" descr="Une image contenant texte, Police, logo, Graphique&#10;&#10;Description générée automatiquement">
            <a:extLst>
              <a:ext uri="{FF2B5EF4-FFF2-40B4-BE49-F238E27FC236}">
                <a16:creationId xmlns:a16="http://schemas.microsoft.com/office/drawing/2014/main" id="{DE516C30-158A-C246-D453-BF0D5024A7CC}"/>
              </a:ext>
            </a:extLst>
          </p:cNvPr>
          <p:cNvPicPr>
            <a:picLocks noChangeAspect="1"/>
          </p:cNvPicPr>
          <p:nvPr/>
        </p:nvPicPr>
        <p:blipFill>
          <a:blip r:embed="rId2"/>
          <a:stretch>
            <a:fillRect/>
          </a:stretch>
        </p:blipFill>
        <p:spPr>
          <a:xfrm>
            <a:off x="8363811" y="4623850"/>
            <a:ext cx="1485900" cy="622300"/>
          </a:xfrm>
          <a:prstGeom prst="rect">
            <a:avLst/>
          </a:prstGeom>
        </p:spPr>
      </p:pic>
      <p:pic>
        <p:nvPicPr>
          <p:cNvPr id="5" name="Image 4" descr="Une image contenant Police, texte, Graphique, logo&#10;&#10;Description générée automatiquement">
            <a:extLst>
              <a:ext uri="{FF2B5EF4-FFF2-40B4-BE49-F238E27FC236}">
                <a16:creationId xmlns:a16="http://schemas.microsoft.com/office/drawing/2014/main" id="{8AD9D181-2D44-6BF3-E66D-9E907BE9FF2F}"/>
              </a:ext>
            </a:extLst>
          </p:cNvPr>
          <p:cNvPicPr>
            <a:picLocks noChangeAspect="1"/>
          </p:cNvPicPr>
          <p:nvPr/>
        </p:nvPicPr>
        <p:blipFill>
          <a:blip r:embed="rId3"/>
          <a:stretch>
            <a:fillRect/>
          </a:stretch>
        </p:blipFill>
        <p:spPr>
          <a:xfrm>
            <a:off x="5314090" y="4682062"/>
            <a:ext cx="1485900" cy="531296"/>
          </a:xfrm>
          <a:prstGeom prst="rect">
            <a:avLst/>
          </a:prstGeom>
        </p:spPr>
      </p:pic>
      <p:pic>
        <p:nvPicPr>
          <p:cNvPr id="7" name="Image 6">
            <a:extLst>
              <a:ext uri="{FF2B5EF4-FFF2-40B4-BE49-F238E27FC236}">
                <a16:creationId xmlns:a16="http://schemas.microsoft.com/office/drawing/2014/main" id="{C2CA1E50-62BC-218D-CC1D-F4934BCE3EA8}"/>
              </a:ext>
            </a:extLst>
          </p:cNvPr>
          <p:cNvPicPr>
            <a:picLocks noChangeAspect="1"/>
          </p:cNvPicPr>
          <p:nvPr/>
        </p:nvPicPr>
        <p:blipFill>
          <a:blip r:embed="rId4"/>
          <a:stretch>
            <a:fillRect/>
          </a:stretch>
        </p:blipFill>
        <p:spPr>
          <a:xfrm>
            <a:off x="7073900" y="4623850"/>
            <a:ext cx="1016000" cy="679450"/>
          </a:xfrm>
          <a:prstGeom prst="rect">
            <a:avLst/>
          </a:prstGeom>
        </p:spPr>
      </p:pic>
    </p:spTree>
    <p:extLst>
      <p:ext uri="{BB962C8B-B14F-4D97-AF65-F5344CB8AC3E}">
        <p14:creationId xmlns:p14="http://schemas.microsoft.com/office/powerpoint/2010/main" val="223828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779110-4FD2-245B-BD1A-BB555D2E8BC5}"/>
              </a:ext>
            </a:extLst>
          </p:cNvPr>
          <p:cNvSpPr>
            <a:spLocks noGrp="1"/>
          </p:cNvSpPr>
          <p:nvPr>
            <p:ph type="title"/>
          </p:nvPr>
        </p:nvSpPr>
        <p:spPr>
          <a:xfrm>
            <a:off x="868680" y="642593"/>
            <a:ext cx="6281928" cy="1744183"/>
          </a:xfrm>
        </p:spPr>
        <p:txBody>
          <a:bodyPr vert="horz" lIns="91440" tIns="45720" rIns="91440" bIns="45720" rtlCol="0" anchor="ctr">
            <a:normAutofit/>
          </a:bodyPr>
          <a:lstStyle/>
          <a:p>
            <a:r>
              <a:rPr lang="en-GB" sz="4000" noProof="0" dirty="0"/>
              <a:t>Who was Zhang Ailing?</a:t>
            </a:r>
          </a:p>
        </p:txBody>
      </p:sp>
      <p:sp>
        <p:nvSpPr>
          <p:cNvPr id="4" name="Espace réservé du contenu 3">
            <a:extLst>
              <a:ext uri="{FF2B5EF4-FFF2-40B4-BE49-F238E27FC236}">
                <a16:creationId xmlns:a16="http://schemas.microsoft.com/office/drawing/2014/main" id="{A7F97D41-917C-29D7-62AF-D72D447FD57B}"/>
              </a:ext>
            </a:extLst>
          </p:cNvPr>
          <p:cNvSpPr>
            <a:spLocks noGrp="1"/>
          </p:cNvSpPr>
          <p:nvPr>
            <p:ph sz="half" idx="1"/>
          </p:nvPr>
        </p:nvSpPr>
        <p:spPr>
          <a:xfrm>
            <a:off x="868680" y="2386584"/>
            <a:ext cx="6281928" cy="3648456"/>
          </a:xfrm>
        </p:spPr>
        <p:txBody>
          <a:bodyPr vert="horz" lIns="91440" tIns="45720" rIns="91440" bIns="45720" rtlCol="0">
            <a:normAutofit/>
          </a:bodyPr>
          <a:lstStyle/>
          <a:p>
            <a:pPr>
              <a:lnSpc>
                <a:spcPct val="90000"/>
              </a:lnSpc>
            </a:pPr>
            <a:r>
              <a:rPr lang="en-GB" noProof="0" dirty="0" err="1">
                <a:effectLst/>
                <a:latin typeface="DengXian" panose="02010600030101010101" pitchFamily="2" charset="-122"/>
                <a:ea typeface="DengXian" panose="02010600030101010101" pitchFamily="2" charset="-122"/>
              </a:rPr>
              <a:t>张爱玲</a:t>
            </a:r>
            <a:r>
              <a:rPr lang="en-GB" noProof="0" dirty="0">
                <a:effectLst/>
              </a:rPr>
              <a:t> Zhang Ailing / Eileen Chang (1920–1995)</a:t>
            </a:r>
          </a:p>
          <a:p>
            <a:pPr>
              <a:lnSpc>
                <a:spcPct val="90000"/>
              </a:lnSpc>
            </a:pPr>
            <a:r>
              <a:rPr lang="en-GB" noProof="0" dirty="0"/>
              <a:t>R</a:t>
            </a:r>
            <a:r>
              <a:rPr lang="en-GB" noProof="0" dirty="0">
                <a:effectLst/>
              </a:rPr>
              <a:t>enowned and prolific author of contemporary Chinese literature</a:t>
            </a:r>
          </a:p>
          <a:p>
            <a:pPr>
              <a:lnSpc>
                <a:spcPct val="90000"/>
              </a:lnSpc>
            </a:pPr>
            <a:r>
              <a:rPr lang="en-GB" noProof="0" dirty="0"/>
              <a:t>G</a:t>
            </a:r>
            <a:r>
              <a:rPr lang="en-GB" noProof="0" dirty="0">
                <a:effectLst/>
              </a:rPr>
              <a:t>ained literary prominence in Japanese-occupied Shanghai and Hong Kong between 1943 and 1945</a:t>
            </a:r>
          </a:p>
          <a:p>
            <a:pPr>
              <a:lnSpc>
                <a:spcPct val="90000"/>
              </a:lnSpc>
            </a:pPr>
            <a:r>
              <a:rPr lang="en-GB" noProof="0" dirty="0">
                <a:effectLst/>
              </a:rPr>
              <a:t>However, after the Communist takeover of China, she fled the countr</a:t>
            </a:r>
            <a:r>
              <a:rPr lang="en-GB" noProof="0" dirty="0"/>
              <a:t>y to live in the United States</a:t>
            </a:r>
            <a:endParaRPr lang="en-GB" noProof="0" dirty="0">
              <a:effectLst/>
            </a:endParaRPr>
          </a:p>
          <a:p>
            <a:pPr>
              <a:lnSpc>
                <a:spcPct val="90000"/>
              </a:lnSpc>
            </a:pPr>
            <a:r>
              <a:rPr lang="en-GB" noProof="0" dirty="0">
                <a:effectLst/>
              </a:rPr>
              <a:t>Known for her chiselled style full of disillusioned irony, for the strength of her writing and for the depth of her symbolic imagery. </a:t>
            </a:r>
          </a:p>
          <a:p>
            <a:pPr>
              <a:lnSpc>
                <a:spcPct val="90000"/>
              </a:lnSpc>
            </a:pPr>
            <a:r>
              <a:rPr lang="en-GB" noProof="0" dirty="0"/>
              <a:t>U</a:t>
            </a:r>
            <a:r>
              <a:rPr lang="en-GB" noProof="0" dirty="0">
                <a:effectLst/>
              </a:rPr>
              <a:t>nique wartime narrative: recount the seemingly irrelevant details and experiences of daily life of ordinary men and women in periods of social change and violence.</a:t>
            </a:r>
          </a:p>
        </p:txBody>
      </p:sp>
      <p:pic>
        <p:nvPicPr>
          <p:cNvPr id="1026" name="Picture 2" descr="Zhang Ailing — Chine Informations">
            <a:extLst>
              <a:ext uri="{FF2B5EF4-FFF2-40B4-BE49-F238E27FC236}">
                <a16:creationId xmlns:a16="http://schemas.microsoft.com/office/drawing/2014/main" id="{F0BB3849-8B33-DEFB-BCB6-EA353947E366}"/>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3550" b="-2"/>
          <a:stretch/>
        </p:blipFill>
        <p:spPr bwMode="auto">
          <a:xfrm>
            <a:off x="7837371" y="237744"/>
            <a:ext cx="4124416" cy="6382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82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EEEAB-A1FA-E677-22EC-83904FAAB99F}"/>
              </a:ext>
            </a:extLst>
          </p:cNvPr>
          <p:cNvSpPr>
            <a:spLocks noGrp="1"/>
          </p:cNvSpPr>
          <p:nvPr>
            <p:ph type="title"/>
          </p:nvPr>
        </p:nvSpPr>
        <p:spPr/>
        <p:txBody>
          <a:bodyPr>
            <a:normAutofit/>
          </a:bodyPr>
          <a:lstStyle/>
          <a:p>
            <a:r>
              <a:rPr lang="en-GB" noProof="0"/>
              <a:t>Research goals</a:t>
            </a:r>
            <a:endParaRPr lang="en-GB" noProof="0" dirty="0"/>
          </a:p>
        </p:txBody>
      </p:sp>
      <p:graphicFrame>
        <p:nvGraphicFramePr>
          <p:cNvPr id="7" name="Espace réservé du contenu 4">
            <a:extLst>
              <a:ext uri="{FF2B5EF4-FFF2-40B4-BE49-F238E27FC236}">
                <a16:creationId xmlns:a16="http://schemas.microsoft.com/office/drawing/2014/main" id="{EC6E95BB-DE76-FAAF-7811-4BCD8D4499FE}"/>
              </a:ext>
            </a:extLst>
          </p:cNvPr>
          <p:cNvGraphicFramePr>
            <a:graphicFrameLocks noGrp="1"/>
          </p:cNvGraphicFramePr>
          <p:nvPr>
            <p:ph idx="1"/>
          </p:nvPr>
        </p:nvGraphicFramePr>
        <p:xfrm>
          <a:off x="1066800" y="2103120"/>
          <a:ext cx="10058400" cy="3931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5525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EB852171-32DE-E389-97DB-FE9FE2B74D63}"/>
              </a:ext>
            </a:extLst>
          </p:cNvPr>
          <p:cNvPicPr>
            <a:picLocks noChangeAspect="1"/>
          </p:cNvPicPr>
          <p:nvPr/>
        </p:nvPicPr>
        <p:blipFill>
          <a:blip r:embed="rId2"/>
          <a:srcRect r="8921" b="-2"/>
          <a:stretch>
            <a:fillRect/>
          </a:stretch>
        </p:blipFill>
        <p:spPr>
          <a:xfrm>
            <a:off x="190846" y="237744"/>
            <a:ext cx="4040033" cy="6382512"/>
          </a:xfrm>
          <a:prstGeom prst="rect">
            <a:avLst/>
          </a:prstGeom>
        </p:spPr>
      </p:pic>
      <p:sp>
        <p:nvSpPr>
          <p:cNvPr id="14" name="Rectangle 13">
            <a:extLst>
              <a:ext uri="{FF2B5EF4-FFF2-40B4-BE49-F238E27FC236}">
                <a16:creationId xmlns:a16="http://schemas.microsoft.com/office/drawing/2014/main" id="{BDFE30F4-8284-432A-B7D0-0FAA2FDA8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0879" y="237744"/>
            <a:ext cx="7711563"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492AD3EA-B3F0-6322-671C-5667B42EBE7A}"/>
              </a:ext>
            </a:extLst>
          </p:cNvPr>
          <p:cNvSpPr>
            <a:spLocks noGrp="1"/>
          </p:cNvSpPr>
          <p:nvPr>
            <p:ph type="title"/>
          </p:nvPr>
        </p:nvSpPr>
        <p:spPr>
          <a:xfrm>
            <a:off x="4965192" y="642593"/>
            <a:ext cx="6280826" cy="1746504"/>
          </a:xfrm>
        </p:spPr>
        <p:txBody>
          <a:bodyPr>
            <a:normAutofit/>
          </a:bodyPr>
          <a:lstStyle/>
          <a:p>
            <a:r>
              <a:rPr lang="en-GB" dirty="0"/>
              <a:t>Methodology</a:t>
            </a:r>
            <a:endParaRPr lang="fr-FR" dirty="0"/>
          </a:p>
        </p:txBody>
      </p:sp>
      <p:sp>
        <p:nvSpPr>
          <p:cNvPr id="8" name="Espace réservé du contenu 7">
            <a:extLst>
              <a:ext uri="{FF2B5EF4-FFF2-40B4-BE49-F238E27FC236}">
                <a16:creationId xmlns:a16="http://schemas.microsoft.com/office/drawing/2014/main" id="{0D6291E5-2B23-F056-26B6-792C709545DD}"/>
              </a:ext>
            </a:extLst>
          </p:cNvPr>
          <p:cNvSpPr>
            <a:spLocks noGrp="1"/>
          </p:cNvSpPr>
          <p:nvPr>
            <p:ph idx="1"/>
          </p:nvPr>
        </p:nvSpPr>
        <p:spPr>
          <a:xfrm>
            <a:off x="4965192" y="2386584"/>
            <a:ext cx="6280826" cy="3648456"/>
          </a:xfrm>
        </p:spPr>
        <p:txBody>
          <a:bodyPr>
            <a:normAutofit fontScale="92500" lnSpcReduction="10000"/>
          </a:bodyPr>
          <a:lstStyle/>
          <a:p>
            <a:pPr marL="0" indent="0">
              <a:buNone/>
            </a:pPr>
            <a:r>
              <a:rPr lang="en-GB" sz="1700" b="1" u="sng" dirty="0"/>
              <a:t>Study sample</a:t>
            </a:r>
            <a:r>
              <a:rPr lang="en-GB" sz="1700" b="1" dirty="0"/>
              <a:t>: </a:t>
            </a:r>
            <a:r>
              <a:rPr lang="zh-CN" altLang="fr-FR" sz="1700" b="1" dirty="0">
                <a:latin typeface="DengXian" panose="02010600030101010101" pitchFamily="2" charset="-122"/>
                <a:ea typeface="DengXian" panose="02010600030101010101" pitchFamily="2" charset="-122"/>
              </a:rPr>
              <a:t>金锁记</a:t>
            </a:r>
            <a:r>
              <a:rPr lang="zh-CN" altLang="fr-FR" sz="1700" b="1" dirty="0"/>
              <a:t> </a:t>
            </a:r>
            <a:r>
              <a:rPr lang="en-GB" sz="1700" b="1" i="1" dirty="0" err="1"/>
              <a:t>Jinsuo</a:t>
            </a:r>
            <a:r>
              <a:rPr lang="en-GB" sz="1700" b="1" i="1" dirty="0"/>
              <a:t> Ji </a:t>
            </a:r>
            <a:r>
              <a:rPr lang="en-GB" sz="1700" b="1" dirty="0"/>
              <a:t>(Chang 1943/2019)</a:t>
            </a:r>
          </a:p>
          <a:p>
            <a:pPr lvl="1"/>
            <a:r>
              <a:rPr lang="en-GB" sz="1700" b="1" i="1" dirty="0"/>
              <a:t>La Cangue d’or </a:t>
            </a:r>
            <a:r>
              <a:rPr lang="en-GB" sz="1700" b="1" dirty="0"/>
              <a:t>(1999), transl. Emmanuelle </a:t>
            </a:r>
            <a:r>
              <a:rPr lang="en-GB" sz="1700" b="1" dirty="0" err="1"/>
              <a:t>Péchenart</a:t>
            </a:r>
            <a:r>
              <a:rPr lang="en-GB" sz="1700" b="1" dirty="0"/>
              <a:t>.</a:t>
            </a:r>
          </a:p>
          <a:p>
            <a:pPr lvl="1"/>
            <a:r>
              <a:rPr lang="en-GB" sz="1700" b="1" dirty="0"/>
              <a:t>Since Lau, Hsiao &amp; Lee (1981) widely viewed as Chang’s masterpiece</a:t>
            </a:r>
          </a:p>
          <a:p>
            <a:r>
              <a:rPr lang="en-US" sz="1700" dirty="0"/>
              <a:t>Using a corpus of modern Chinese literature processed through the text-analysis platform </a:t>
            </a:r>
            <a:r>
              <a:rPr lang="en-US" sz="1700" dirty="0" err="1"/>
              <a:t>SketchEngine</a:t>
            </a:r>
            <a:r>
              <a:rPr lang="en-US" sz="1700" dirty="0"/>
              <a:t> (</a:t>
            </a:r>
            <a:r>
              <a:rPr lang="en-GB" sz="1700" dirty="0" err="1"/>
              <a:t>Kilgarriff</a:t>
            </a:r>
            <a:r>
              <a:rPr lang="en-GB" sz="1700" dirty="0"/>
              <a:t> &amp; </a:t>
            </a:r>
            <a:r>
              <a:rPr lang="en-GB" sz="1700" dirty="0" err="1"/>
              <a:t>Rychlý</a:t>
            </a:r>
            <a:r>
              <a:rPr lang="en-GB" sz="1700" dirty="0"/>
              <a:t> 2003</a:t>
            </a:r>
            <a:r>
              <a:rPr lang="en-US" sz="1700" dirty="0"/>
              <a:t>), we extract keywords and frequency lists from the source text to identify the lexical features that characterize Chang’s style. </a:t>
            </a:r>
          </a:p>
          <a:p>
            <a:r>
              <a:rPr lang="en-US" sz="1700" dirty="0"/>
              <a:t>These results provide criteria for evaluating the French translation and inform the selection of passages for detailed comparative analysis. </a:t>
            </a:r>
          </a:p>
          <a:p>
            <a:r>
              <a:rPr lang="en-US" sz="1700" dirty="0"/>
              <a:t>The methodology builds on Lance Hewson’s (2011) two-tier model for translation criticism, which we expand by integrating corpus-based lexical extraction into the “</a:t>
            </a:r>
            <a:r>
              <a:rPr lang="en-US" sz="1700" i="1" dirty="0"/>
              <a:t>critical framework</a:t>
            </a:r>
            <a:r>
              <a:rPr lang="en-US" sz="1700" dirty="0"/>
              <a:t>”, following </a:t>
            </a:r>
            <a:r>
              <a:rPr lang="en-US" sz="1700" dirty="0" err="1"/>
              <a:t>Mastropierro’s</a:t>
            </a:r>
            <a:r>
              <a:rPr lang="en-US" sz="1700" dirty="0"/>
              <a:t> (2017) “bag-of-words” approach.</a:t>
            </a:r>
            <a:endParaRPr lang="fr-BE" sz="1700" dirty="0"/>
          </a:p>
          <a:p>
            <a:endParaRPr lang="fr-FR" sz="1700" dirty="0"/>
          </a:p>
        </p:txBody>
      </p:sp>
      <p:sp>
        <p:nvSpPr>
          <p:cNvPr id="16" name="Rectangle 15">
            <a:extLst>
              <a:ext uri="{FF2B5EF4-FFF2-40B4-BE49-F238E27FC236}">
                <a16:creationId xmlns:a16="http://schemas.microsoft.com/office/drawing/2014/main" id="{D5E3F933-FC69-4374-A35F-CF4036537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9494" y="374904"/>
            <a:ext cx="7440649"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Tree>
    <p:extLst>
      <p:ext uri="{BB962C8B-B14F-4D97-AF65-F5344CB8AC3E}">
        <p14:creationId xmlns:p14="http://schemas.microsoft.com/office/powerpoint/2010/main" val="1277939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ECF169-8195-2A0D-484B-E264A2B979FB}"/>
              </a:ext>
            </a:extLst>
          </p:cNvPr>
          <p:cNvSpPr>
            <a:spLocks noGrp="1"/>
          </p:cNvSpPr>
          <p:nvPr>
            <p:ph type="title"/>
          </p:nvPr>
        </p:nvSpPr>
        <p:spPr/>
        <p:txBody>
          <a:bodyPr/>
          <a:lstStyle/>
          <a:p>
            <a:r>
              <a:rPr lang="en-GB" noProof="0" dirty="0"/>
              <a:t>Methodology</a:t>
            </a:r>
          </a:p>
        </p:txBody>
      </p:sp>
      <p:graphicFrame>
        <p:nvGraphicFramePr>
          <p:cNvPr id="4102" name="Espace réservé du contenu 4">
            <a:extLst>
              <a:ext uri="{FF2B5EF4-FFF2-40B4-BE49-F238E27FC236}">
                <a16:creationId xmlns:a16="http://schemas.microsoft.com/office/drawing/2014/main" id="{B411EDC7-469F-E4EE-EDC2-D44F04DAD031}"/>
              </a:ext>
            </a:extLst>
          </p:cNvPr>
          <p:cNvGraphicFramePr>
            <a:graphicFrameLocks noGrp="1"/>
          </p:cNvGraphicFramePr>
          <p:nvPr>
            <p:ph idx="1"/>
            <p:extLst>
              <p:ext uri="{D42A27DB-BD31-4B8C-83A1-F6EECF244321}">
                <p14:modId xmlns:p14="http://schemas.microsoft.com/office/powerpoint/2010/main" val="3248979735"/>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a:extLst>
              <a:ext uri="{FF2B5EF4-FFF2-40B4-BE49-F238E27FC236}">
                <a16:creationId xmlns:a16="http://schemas.microsoft.com/office/drawing/2014/main" id="{5364F5DA-FF5D-9AD6-38ED-A5A73D004B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58275" y="642594"/>
            <a:ext cx="2457192" cy="1116905"/>
          </a:xfrm>
          <a:prstGeom prst="rect">
            <a:avLst/>
          </a:prstGeom>
          <a:solidFill>
            <a:schemeClr val="bg1"/>
          </a:solidFill>
        </p:spPr>
      </p:pic>
    </p:spTree>
    <p:extLst>
      <p:ext uri="{BB962C8B-B14F-4D97-AF65-F5344CB8AC3E}">
        <p14:creationId xmlns:p14="http://schemas.microsoft.com/office/powerpoint/2010/main" val="962508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591F95-C8EC-168C-E4F1-893BE3A205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6ABBFC-E45A-DC45-E5B1-B1224B8317E6}"/>
              </a:ext>
            </a:extLst>
          </p:cNvPr>
          <p:cNvSpPr>
            <a:spLocks noGrp="1"/>
          </p:cNvSpPr>
          <p:nvPr>
            <p:ph type="title"/>
          </p:nvPr>
        </p:nvSpPr>
        <p:spPr/>
        <p:txBody>
          <a:bodyPr vert="horz" lIns="91440" tIns="45720" rIns="91440" bIns="45720" rtlCol="0" anchor="ctr">
            <a:normAutofit fontScale="90000"/>
          </a:bodyPr>
          <a:lstStyle/>
          <a:p>
            <a:r>
              <a:rPr lang="en-GB" sz="4400" noProof="0" dirty="0"/>
              <a:t>Zhang Ailing corpus</a:t>
            </a:r>
          </a:p>
        </p:txBody>
      </p:sp>
      <p:sp>
        <p:nvSpPr>
          <p:cNvPr id="4" name="Espace réservé du contenu 3">
            <a:extLst>
              <a:ext uri="{FF2B5EF4-FFF2-40B4-BE49-F238E27FC236}">
                <a16:creationId xmlns:a16="http://schemas.microsoft.com/office/drawing/2014/main" id="{25F9A001-7B45-AC88-E933-F5A6F5D84462}"/>
              </a:ext>
            </a:extLst>
          </p:cNvPr>
          <p:cNvSpPr>
            <a:spLocks noGrp="1"/>
          </p:cNvSpPr>
          <p:nvPr>
            <p:ph idx="1"/>
          </p:nvPr>
        </p:nvSpPr>
        <p:spPr>
          <a:xfrm>
            <a:off x="685800" y="762000"/>
            <a:ext cx="7772400" cy="5334000"/>
          </a:xfrm>
        </p:spPr>
        <p:txBody>
          <a:bodyPr vert="horz" lIns="91440" tIns="45720" rIns="91440" bIns="45720" rtlCol="0">
            <a:normAutofit/>
          </a:bodyPr>
          <a:lstStyle/>
          <a:p>
            <a:pPr>
              <a:lnSpc>
                <a:spcPct val="90000"/>
              </a:lnSpc>
            </a:pPr>
            <a:r>
              <a:rPr lang="en-GB" sz="1600" noProof="0" dirty="0"/>
              <a:t>Fifteen major short stories and novellas from the years 1943–1944 contained in the collection </a:t>
            </a:r>
            <a:r>
              <a:rPr lang="en-GB" sz="1600" noProof="0" dirty="0" err="1">
                <a:latin typeface="DengXian" panose="02010600030101010101" pitchFamily="2" charset="-122"/>
                <a:ea typeface="DengXian" panose="02010600030101010101" pitchFamily="2" charset="-122"/>
              </a:rPr>
              <a:t>传奇</a:t>
            </a:r>
            <a:r>
              <a:rPr lang="en-GB" sz="1600" noProof="0" dirty="0"/>
              <a:t> </a:t>
            </a:r>
            <a:r>
              <a:rPr lang="en-GB" sz="1600" i="1" noProof="0" dirty="0"/>
              <a:t>Chuanqi</a:t>
            </a:r>
            <a:r>
              <a:rPr lang="en-GB" sz="1600" noProof="0" dirty="0"/>
              <a:t> [Romances], (1944/1946), widely regarded as epitomizing Chang’s oeuvre and having been the subject of several critical analyses (Lin 2007).</a:t>
            </a:r>
            <a:endParaRPr lang="en-GB" sz="1100" noProof="0" dirty="0"/>
          </a:p>
          <a:p>
            <a:pPr>
              <a:lnSpc>
                <a:spcPct val="90000"/>
              </a:lnSpc>
            </a:pPr>
            <a:endParaRPr lang="en-GB" sz="1600" noProof="0" dirty="0"/>
          </a:p>
        </p:txBody>
      </p:sp>
      <p:graphicFrame>
        <p:nvGraphicFramePr>
          <p:cNvPr id="3" name="Tableau 2">
            <a:extLst>
              <a:ext uri="{FF2B5EF4-FFF2-40B4-BE49-F238E27FC236}">
                <a16:creationId xmlns:a16="http://schemas.microsoft.com/office/drawing/2014/main" id="{58753D52-2A3C-48DE-131F-6C393BCF7ABB}"/>
              </a:ext>
            </a:extLst>
          </p:cNvPr>
          <p:cNvGraphicFramePr>
            <a:graphicFrameLocks noGrp="1"/>
          </p:cNvGraphicFramePr>
          <p:nvPr>
            <p:extLst>
              <p:ext uri="{D42A27DB-BD31-4B8C-83A1-F6EECF244321}">
                <p14:modId xmlns:p14="http://schemas.microsoft.com/office/powerpoint/2010/main" val="2584257197"/>
              </p:ext>
            </p:extLst>
          </p:nvPr>
        </p:nvGraphicFramePr>
        <p:xfrm>
          <a:off x="685800" y="1946204"/>
          <a:ext cx="7772400" cy="3291840"/>
        </p:xfrm>
        <a:graphic>
          <a:graphicData uri="http://schemas.openxmlformats.org/drawingml/2006/table">
            <a:tbl>
              <a:tblPr firstRow="1" bandRow="1">
                <a:tableStyleId>{3B4B98B0-60AC-42C2-AFA5-B58CD77FA1E5}</a:tableStyleId>
              </a:tblPr>
              <a:tblGrid>
                <a:gridCol w="3886200">
                  <a:extLst>
                    <a:ext uri="{9D8B030D-6E8A-4147-A177-3AD203B41FA5}">
                      <a16:colId xmlns:a16="http://schemas.microsoft.com/office/drawing/2014/main" val="308917411"/>
                    </a:ext>
                  </a:extLst>
                </a:gridCol>
                <a:gridCol w="3886200">
                  <a:extLst>
                    <a:ext uri="{9D8B030D-6E8A-4147-A177-3AD203B41FA5}">
                      <a16:colId xmlns:a16="http://schemas.microsoft.com/office/drawing/2014/main" val="1720425511"/>
                    </a:ext>
                  </a:extLst>
                </a:gridCol>
              </a:tblGrid>
              <a:tr h="377051">
                <a:tc>
                  <a:txBody>
                    <a:bodyPr/>
                    <a:lstStyle/>
                    <a:p>
                      <a:r>
                        <a:rPr lang="en-GB" sz="1200" b="0" noProof="0" dirty="0" err="1">
                          <a:latin typeface="DengXian" panose="02010600030101010101" pitchFamily="2" charset="-122"/>
                          <a:ea typeface="DengXian" panose="02010600030101010101" pitchFamily="2" charset="-122"/>
                        </a:rPr>
                        <a:t>留情</a:t>
                      </a:r>
                      <a:r>
                        <a:rPr lang="en-GB" sz="1200" b="0" noProof="0" dirty="0"/>
                        <a:t> </a:t>
                      </a:r>
                      <a:r>
                        <a:rPr lang="en-GB" sz="1200" b="0" i="1" noProof="0" dirty="0" err="1"/>
                        <a:t>Liuqing</a:t>
                      </a:r>
                      <a:r>
                        <a:rPr lang="en-GB" sz="1200" b="0" noProof="0" dirty="0"/>
                        <a:t> [Traces of Love] (January 1944)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沉香屑·第一炉香</a:t>
                      </a:r>
                      <a:r>
                        <a:rPr lang="en-GB" sz="1200" b="0" noProof="0" dirty="0">
                          <a:latin typeface="DengXian" panose="02010600030101010101" pitchFamily="2" charset="-122"/>
                          <a:ea typeface="DengXian" panose="02010600030101010101" pitchFamily="2" charset="-122"/>
                        </a:rPr>
                        <a:t> </a:t>
                      </a:r>
                      <a:r>
                        <a:rPr lang="en-GB" sz="1200" b="0" i="1" noProof="0" dirty="0" err="1"/>
                        <a:t>Chenxiangxie</a:t>
                      </a:r>
                      <a:r>
                        <a:rPr lang="en-GB" sz="1200" b="0" i="1" noProof="0" dirty="0"/>
                        <a:t> – Di-</a:t>
                      </a:r>
                      <a:r>
                        <a:rPr lang="en-GB" sz="1200" b="0" i="1" noProof="0" dirty="0" err="1"/>
                        <a:t>yi</a:t>
                      </a:r>
                      <a:r>
                        <a:rPr lang="en-GB" sz="1200" b="0" i="1" noProof="0" dirty="0"/>
                        <a:t> </a:t>
                      </a:r>
                      <a:r>
                        <a:rPr lang="en-GB" sz="1200" b="0" i="1" noProof="0" dirty="0" err="1"/>
                        <a:t>luxiang</a:t>
                      </a:r>
                      <a:r>
                        <a:rPr lang="en-GB" sz="1200" b="0" i="1" noProof="0" dirty="0"/>
                        <a:t> </a:t>
                      </a:r>
                      <a:r>
                        <a:rPr lang="en-GB" sz="1200" b="0" noProof="0" dirty="0"/>
                        <a:t>[Aloeswood Incense: The First Brazier] (April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4776082"/>
                  </a:ext>
                </a:extLst>
              </a:tr>
              <a:tr h="377051">
                <a:tc>
                  <a:txBody>
                    <a:bodyPr/>
                    <a:lstStyle/>
                    <a:p>
                      <a:r>
                        <a:rPr lang="en-GB" sz="1200" noProof="0" dirty="0" err="1">
                          <a:latin typeface="DengXian" panose="02010600030101010101" pitchFamily="2" charset="-122"/>
                          <a:ea typeface="DengXian" panose="02010600030101010101" pitchFamily="2" charset="-122"/>
                        </a:rPr>
                        <a:t>鸿鸾禧</a:t>
                      </a:r>
                      <a:r>
                        <a:rPr lang="en-GB" sz="1200" noProof="0" dirty="0"/>
                        <a:t> </a:t>
                      </a:r>
                      <a:r>
                        <a:rPr lang="en-GB" sz="1200" i="1" noProof="0" dirty="0" err="1"/>
                        <a:t>Hongluanxi</a:t>
                      </a:r>
                      <a:r>
                        <a:rPr lang="en-GB" sz="1200" noProof="0" dirty="0"/>
                        <a:t> [Great Felicity] (May 1944)</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沉香屑·第二炉香</a:t>
                      </a:r>
                      <a:r>
                        <a:rPr lang="en-GB" sz="1200" b="0" noProof="0" dirty="0">
                          <a:latin typeface="DengXian" panose="02010600030101010101" pitchFamily="2" charset="-122"/>
                          <a:ea typeface="DengXian" panose="02010600030101010101" pitchFamily="2" charset="-122"/>
                        </a:rPr>
                        <a:t> </a:t>
                      </a:r>
                      <a:r>
                        <a:rPr lang="en-GB" sz="1200" b="0" i="1" noProof="0" dirty="0" err="1"/>
                        <a:t>Chenxiangxie</a:t>
                      </a:r>
                      <a:r>
                        <a:rPr lang="en-GB" sz="1200" b="0" i="1" noProof="0" dirty="0"/>
                        <a:t> – Di-er </a:t>
                      </a:r>
                      <a:r>
                        <a:rPr lang="en-GB" sz="1200" b="0" i="1" noProof="0" dirty="0" err="1"/>
                        <a:t>luxiang</a:t>
                      </a:r>
                      <a:r>
                        <a:rPr lang="en-GB" sz="1200" b="0" i="1" noProof="0" dirty="0"/>
                        <a:t> </a:t>
                      </a:r>
                      <a:r>
                        <a:rPr lang="en-GB" sz="1200" b="0" noProof="0" dirty="0"/>
                        <a:t>[Aloeswood Incense: The Second Brazier] (May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0242148"/>
                  </a:ext>
                </a:extLst>
              </a:tr>
              <a:tr h="377051">
                <a:tc>
                  <a:txBody>
                    <a:bodyPr/>
                    <a:lstStyle/>
                    <a:p>
                      <a:r>
                        <a:rPr lang="en-GB" sz="1200" noProof="0" dirty="0" err="1">
                          <a:latin typeface="DengXian" panose="02010600030101010101" pitchFamily="2" charset="-122"/>
                          <a:ea typeface="DengXian" panose="02010600030101010101" pitchFamily="2" charset="-122"/>
                        </a:rPr>
                        <a:t>红玫瑰与白玫瑰</a:t>
                      </a:r>
                      <a:r>
                        <a:rPr lang="en-GB" sz="1200" noProof="0" dirty="0"/>
                        <a:t> </a:t>
                      </a:r>
                      <a:r>
                        <a:rPr lang="en-GB" sz="1200" i="1" noProof="0" dirty="0"/>
                        <a:t>Hong </a:t>
                      </a:r>
                      <a:r>
                        <a:rPr lang="en-GB" sz="1200" i="1" noProof="0" dirty="0" err="1"/>
                        <a:t>meigui</a:t>
                      </a:r>
                      <a:r>
                        <a:rPr lang="en-GB" sz="1200" i="1" noProof="0" dirty="0"/>
                        <a:t> </a:t>
                      </a:r>
                      <a:r>
                        <a:rPr lang="en-GB" sz="1200" i="1" noProof="0" dirty="0" err="1"/>
                        <a:t>yu</a:t>
                      </a:r>
                      <a:r>
                        <a:rPr lang="en-GB" sz="1200" i="1" noProof="0" dirty="0"/>
                        <a:t> bai </a:t>
                      </a:r>
                      <a:r>
                        <a:rPr lang="en-GB" sz="1200" i="1" noProof="0" dirty="0" err="1"/>
                        <a:t>meigui</a:t>
                      </a:r>
                      <a:r>
                        <a:rPr lang="en-GB" sz="1200" i="1" noProof="0" dirty="0"/>
                        <a:t> </a:t>
                      </a:r>
                      <a:r>
                        <a:rPr lang="en-GB" sz="1200" noProof="0" dirty="0"/>
                        <a:t>[Red Rose, White Rose] (June 1944)</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琉璃瓦</a:t>
                      </a:r>
                      <a:r>
                        <a:rPr lang="en-GB" sz="1200" b="0" noProof="0" dirty="0"/>
                        <a:t> </a:t>
                      </a:r>
                      <a:r>
                        <a:rPr lang="en-GB" sz="1200" b="0" i="1" noProof="0" dirty="0" err="1"/>
                        <a:t>Liuliwa</a:t>
                      </a:r>
                      <a:r>
                        <a:rPr lang="en-GB" sz="1200" b="0" noProof="0" dirty="0"/>
                        <a:t> [The Glazed Tiles] (October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8413898"/>
                  </a:ext>
                </a:extLst>
              </a:tr>
              <a:tr h="232031">
                <a:tc>
                  <a:txBody>
                    <a:bodyPr/>
                    <a:lstStyle/>
                    <a:p>
                      <a:r>
                        <a:rPr lang="en-GB" sz="1200" noProof="0" dirty="0" err="1">
                          <a:latin typeface="DengXian" panose="02010600030101010101" pitchFamily="2" charset="-122"/>
                          <a:ea typeface="DengXian" panose="02010600030101010101" pitchFamily="2" charset="-122"/>
                        </a:rPr>
                        <a:t>等</a:t>
                      </a:r>
                      <a:r>
                        <a:rPr lang="en-GB" sz="1200" noProof="0" dirty="0"/>
                        <a:t> </a:t>
                      </a:r>
                      <a:r>
                        <a:rPr lang="en-GB" sz="1200" i="1" noProof="0" dirty="0"/>
                        <a:t>Deng</a:t>
                      </a:r>
                      <a:r>
                        <a:rPr lang="en-GB" sz="1200" noProof="0" dirty="0"/>
                        <a:t> [Waiting] (November 1944)</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心经</a:t>
                      </a:r>
                      <a:r>
                        <a:rPr lang="en-GB" sz="1200" b="0" noProof="0" dirty="0"/>
                        <a:t> </a:t>
                      </a:r>
                      <a:r>
                        <a:rPr lang="en-GB" sz="1200" b="0" i="1" noProof="0" dirty="0"/>
                        <a:t>Xinjing</a:t>
                      </a:r>
                      <a:r>
                        <a:rPr lang="en-GB" sz="1200" b="0" noProof="0" dirty="0"/>
                        <a:t> [The Heart Meridian] (July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988762"/>
                  </a:ext>
                </a:extLst>
              </a:tr>
              <a:tr h="522070">
                <a:tc>
                  <a:txBody>
                    <a:bodyPr/>
                    <a:lstStyle/>
                    <a:p>
                      <a:r>
                        <a:rPr lang="en-GB" sz="1200" noProof="0" dirty="0" err="1">
                          <a:latin typeface="DengXian" panose="02010600030101010101" pitchFamily="2" charset="-122"/>
                          <a:ea typeface="DengXian" panose="02010600030101010101" pitchFamily="2" charset="-122"/>
                        </a:rPr>
                        <a:t>桂花蒸·阿小悲秋</a:t>
                      </a:r>
                      <a:r>
                        <a:rPr lang="en-GB" sz="1200" noProof="0" dirty="0"/>
                        <a:t> </a:t>
                      </a:r>
                      <a:r>
                        <a:rPr lang="en-GB" sz="1200" i="1" noProof="0" dirty="0" err="1"/>
                        <a:t>Guihuazheng</a:t>
                      </a:r>
                      <a:r>
                        <a:rPr lang="en-GB" sz="1200" i="1" noProof="0" dirty="0"/>
                        <a:t> – A Xiao </a:t>
                      </a:r>
                      <a:r>
                        <a:rPr lang="en-GB" sz="1200" i="1" noProof="0" dirty="0" err="1"/>
                        <a:t>beiqiu</a:t>
                      </a:r>
                      <a:r>
                        <a:rPr lang="en-GB" sz="1200" i="1" noProof="0" dirty="0"/>
                        <a:t> </a:t>
                      </a:r>
                      <a:r>
                        <a:rPr lang="en-GB" sz="1200" noProof="0" dirty="0"/>
                        <a:t>[Shame, Amah! / Steamed Osmanthus Flower – Ah Xiao’s Unhappy Autumn] (September 1944)</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年轻的时候</a:t>
                      </a:r>
                      <a:r>
                        <a:rPr lang="en-GB" sz="1200" b="0" noProof="0" dirty="0"/>
                        <a:t> </a:t>
                      </a:r>
                      <a:r>
                        <a:rPr lang="en-GB" sz="1200" b="0" i="1" noProof="0" dirty="0" err="1"/>
                        <a:t>Nianqing</a:t>
                      </a:r>
                      <a:r>
                        <a:rPr lang="en-GB" sz="1200" b="0" i="1" noProof="0" dirty="0"/>
                        <a:t> de </a:t>
                      </a:r>
                      <a:r>
                        <a:rPr lang="en-GB" sz="1200" b="0" i="1" noProof="0" dirty="0" err="1"/>
                        <a:t>shihou</a:t>
                      </a:r>
                      <a:r>
                        <a:rPr lang="en-GB" sz="1200" b="0" i="1" noProof="0" dirty="0"/>
                        <a:t> </a:t>
                      </a:r>
                      <a:r>
                        <a:rPr lang="en-GB" sz="1200" b="0" noProof="0" dirty="0"/>
                        <a:t>[In the Years of Youth] (January 1944)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9053065"/>
                  </a:ext>
                </a:extLst>
              </a:tr>
              <a:tr h="232031">
                <a:tc>
                  <a:txBody>
                    <a:bodyPr/>
                    <a:lstStyle/>
                    <a:p>
                      <a:r>
                        <a:rPr lang="en-GB" sz="1200" b="1" noProof="0" dirty="0" err="1">
                          <a:latin typeface="DengXian" panose="02010600030101010101" pitchFamily="2" charset="-122"/>
                          <a:ea typeface="DengXian" panose="02010600030101010101" pitchFamily="2" charset="-122"/>
                        </a:rPr>
                        <a:t>金锁记</a:t>
                      </a:r>
                      <a:r>
                        <a:rPr lang="en-GB" sz="1200" b="1" noProof="0" dirty="0"/>
                        <a:t> </a:t>
                      </a:r>
                      <a:r>
                        <a:rPr lang="en-GB" sz="1200" b="1" i="1" noProof="0" dirty="0" err="1"/>
                        <a:t>Jinsuo</a:t>
                      </a:r>
                      <a:r>
                        <a:rPr lang="en-GB" sz="1200" b="1" i="1" noProof="0" dirty="0"/>
                        <a:t> ji </a:t>
                      </a:r>
                      <a:r>
                        <a:rPr lang="en-GB" sz="1200" b="1" noProof="0" dirty="0"/>
                        <a:t>[The Golden Cangue] (October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花凋</a:t>
                      </a:r>
                      <a:r>
                        <a:rPr lang="en-GB" sz="1200" b="0" noProof="0" dirty="0"/>
                        <a:t> </a:t>
                      </a:r>
                      <a:r>
                        <a:rPr lang="en-GB" sz="1200" b="0" i="1" noProof="0" dirty="0" err="1"/>
                        <a:t>Huadiao</a:t>
                      </a:r>
                      <a:r>
                        <a:rPr lang="en-GB" sz="1200" b="0" noProof="0" dirty="0"/>
                        <a:t> [A Wilted Flower] (February 1944)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879222"/>
                  </a:ext>
                </a:extLst>
              </a:tr>
              <a:tr h="377051">
                <a:tc>
                  <a:txBody>
                    <a:bodyPr/>
                    <a:lstStyle/>
                    <a:p>
                      <a:r>
                        <a:rPr lang="en-GB" sz="1200" noProof="0" dirty="0" err="1">
                          <a:latin typeface="DengXian" panose="02010600030101010101" pitchFamily="2" charset="-122"/>
                          <a:ea typeface="DengXian" panose="02010600030101010101" pitchFamily="2" charset="-122"/>
                        </a:rPr>
                        <a:t>倾城之恋</a:t>
                      </a:r>
                      <a:r>
                        <a:rPr lang="en-GB" sz="1200" noProof="0" dirty="0"/>
                        <a:t> </a:t>
                      </a:r>
                      <a:r>
                        <a:rPr lang="en-GB" sz="1200" i="1" noProof="0" dirty="0" err="1"/>
                        <a:t>Qincheng</a:t>
                      </a:r>
                      <a:r>
                        <a:rPr lang="en-GB" sz="1200" i="1" noProof="0" dirty="0"/>
                        <a:t> </a:t>
                      </a:r>
                      <a:r>
                        <a:rPr lang="en-GB" sz="1200" i="1" noProof="0" dirty="0" err="1"/>
                        <a:t>zhi</a:t>
                      </a:r>
                      <a:r>
                        <a:rPr lang="en-GB" sz="1200" i="1" noProof="0" dirty="0"/>
                        <a:t> </a:t>
                      </a:r>
                      <a:r>
                        <a:rPr lang="en-GB" sz="1200" i="1" noProof="0" dirty="0" err="1"/>
                        <a:t>lian</a:t>
                      </a:r>
                      <a:r>
                        <a:rPr lang="en-GB" sz="1200" i="1" noProof="0" dirty="0"/>
                        <a:t> </a:t>
                      </a:r>
                      <a:r>
                        <a:rPr lang="en-GB" sz="1200" noProof="0" dirty="0"/>
                        <a:t>[Love in a Fallen City] (September 1943)</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封锁</a:t>
                      </a:r>
                      <a:r>
                        <a:rPr lang="en-GB" sz="1200" b="0" noProof="0" dirty="0"/>
                        <a:t> </a:t>
                      </a:r>
                      <a:r>
                        <a:rPr lang="en-GB" sz="1200" b="0" i="1" noProof="0" dirty="0" err="1"/>
                        <a:t>Fengsuo</a:t>
                      </a:r>
                      <a:r>
                        <a:rPr lang="en-GB" sz="1200" b="0" noProof="0" dirty="0"/>
                        <a:t> [Sealed Off / Shutdown] (June 1943).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11841"/>
                  </a:ext>
                </a:extLst>
              </a:tr>
              <a:tr h="232031">
                <a:tc>
                  <a:txBody>
                    <a:bodyPr/>
                    <a:lstStyle/>
                    <a:p>
                      <a:r>
                        <a:rPr lang="en-GB" sz="1200" noProof="0" dirty="0" err="1">
                          <a:latin typeface="DengXian" panose="02010600030101010101" pitchFamily="2" charset="-122"/>
                          <a:ea typeface="DengXian" panose="02010600030101010101" pitchFamily="2" charset="-122"/>
                        </a:rPr>
                        <a:t>茉莉香片</a:t>
                      </a:r>
                      <a:r>
                        <a:rPr lang="en-GB" sz="1200" noProof="0" dirty="0"/>
                        <a:t> </a:t>
                      </a:r>
                      <a:r>
                        <a:rPr lang="en-GB" sz="1200" i="1" noProof="0" dirty="0"/>
                        <a:t>Moli </a:t>
                      </a:r>
                      <a:r>
                        <a:rPr lang="en-GB" sz="1200" i="1" noProof="0" dirty="0" err="1"/>
                        <a:t>xiangpian</a:t>
                      </a:r>
                      <a:r>
                        <a:rPr lang="en-GB" sz="1200" i="1" noProof="0" dirty="0"/>
                        <a:t> </a:t>
                      </a:r>
                      <a:r>
                        <a:rPr lang="en-GB" sz="1200" noProof="0" dirty="0"/>
                        <a:t>[Jasmine Tea] (June 1943)</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a:t>+ </a:t>
                      </a:r>
                      <a:r>
                        <a:rPr lang="en-GB" sz="1200" b="0" noProof="0" dirty="0" err="1">
                          <a:latin typeface="DengXian" panose="02010600030101010101" pitchFamily="2" charset="-122"/>
                          <a:ea typeface="DengXian" panose="02010600030101010101" pitchFamily="2" charset="-122"/>
                        </a:rPr>
                        <a:t>色·戒</a:t>
                      </a:r>
                      <a:r>
                        <a:rPr lang="en-GB" sz="1200" b="0" noProof="0" dirty="0"/>
                        <a:t> </a:t>
                      </a:r>
                      <a:r>
                        <a:rPr lang="en-GB" sz="1200" b="0" i="1" noProof="0" dirty="0" err="1"/>
                        <a:t>Se.jie</a:t>
                      </a:r>
                      <a:r>
                        <a:rPr lang="en-GB" sz="1200" b="0" i="1" noProof="0" dirty="0"/>
                        <a:t> </a:t>
                      </a:r>
                      <a:r>
                        <a:rPr lang="en-GB" sz="1200" b="0" noProof="0" dirty="0"/>
                        <a:t>[</a:t>
                      </a:r>
                      <a:r>
                        <a:rPr lang="en-GB" sz="1200" b="0" noProof="0" dirty="0" err="1"/>
                        <a:t>Lust.Caution</a:t>
                      </a:r>
                      <a:r>
                        <a:rPr lang="en-GB" sz="1200" b="0" noProof="0" dirty="0"/>
                        <a:t>] (1979)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8812425"/>
                  </a:ext>
                </a:extLst>
              </a:tr>
            </a:tbl>
          </a:graphicData>
        </a:graphic>
      </p:graphicFrame>
      <p:pic>
        <p:nvPicPr>
          <p:cNvPr id="6" name="Picture 2">
            <a:extLst>
              <a:ext uri="{FF2B5EF4-FFF2-40B4-BE49-F238E27FC236}">
                <a16:creationId xmlns:a16="http://schemas.microsoft.com/office/drawing/2014/main" id="{D7CDC430-3E50-4B3B-54C1-ED7C8F5C1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6400" y="2470881"/>
            <a:ext cx="2430780" cy="3422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49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51907402-746C-F60A-A031-7C30BEB4D6CE}"/>
              </a:ext>
            </a:extLst>
          </p:cNvPr>
          <p:cNvSpPr>
            <a:spLocks noGrp="1"/>
          </p:cNvSpPr>
          <p:nvPr>
            <p:ph type="title"/>
          </p:nvPr>
        </p:nvSpPr>
        <p:spPr/>
        <p:txBody>
          <a:bodyPr/>
          <a:lstStyle/>
          <a:p>
            <a:r>
              <a:rPr lang="en-GB" noProof="0" dirty="0"/>
              <a:t>Republican literature corpus</a:t>
            </a:r>
          </a:p>
        </p:txBody>
      </p:sp>
      <p:graphicFrame>
        <p:nvGraphicFramePr>
          <p:cNvPr id="7" name="Tableau 6">
            <a:extLst>
              <a:ext uri="{FF2B5EF4-FFF2-40B4-BE49-F238E27FC236}">
                <a16:creationId xmlns:a16="http://schemas.microsoft.com/office/drawing/2014/main" id="{AF9D641F-1CD5-5E59-C324-37E363314CD4}"/>
              </a:ext>
            </a:extLst>
          </p:cNvPr>
          <p:cNvGraphicFramePr>
            <a:graphicFrameLocks noGrp="1"/>
          </p:cNvGraphicFramePr>
          <p:nvPr>
            <p:extLst>
              <p:ext uri="{D42A27DB-BD31-4B8C-83A1-F6EECF244321}">
                <p14:modId xmlns:p14="http://schemas.microsoft.com/office/powerpoint/2010/main" val="1505186128"/>
              </p:ext>
            </p:extLst>
          </p:nvPr>
        </p:nvGraphicFramePr>
        <p:xfrm>
          <a:off x="716690" y="519006"/>
          <a:ext cx="7704000" cy="5303520"/>
        </p:xfrm>
        <a:graphic>
          <a:graphicData uri="http://schemas.openxmlformats.org/drawingml/2006/table">
            <a:tbl>
              <a:tblPr firstRow="1" bandRow="1">
                <a:tableStyleId>{3B4B98B0-60AC-42C2-AFA5-B58CD77FA1E5}</a:tableStyleId>
              </a:tblPr>
              <a:tblGrid>
                <a:gridCol w="1716482">
                  <a:extLst>
                    <a:ext uri="{9D8B030D-6E8A-4147-A177-3AD203B41FA5}">
                      <a16:colId xmlns:a16="http://schemas.microsoft.com/office/drawing/2014/main" val="3478819625"/>
                    </a:ext>
                  </a:extLst>
                </a:gridCol>
                <a:gridCol w="5987518">
                  <a:extLst>
                    <a:ext uri="{9D8B030D-6E8A-4147-A177-3AD203B41FA5}">
                      <a16:colId xmlns:a16="http://schemas.microsoft.com/office/drawing/2014/main" val="2890767641"/>
                    </a:ext>
                  </a:extLst>
                </a:gridCol>
              </a:tblGrid>
              <a:tr h="252000">
                <a:tc>
                  <a:txBody>
                    <a:bodyPr/>
                    <a:lstStyle/>
                    <a:p>
                      <a:r>
                        <a:rPr lang="en-GB" sz="1200" b="0" noProof="0" dirty="0" err="1">
                          <a:latin typeface="DengXian" panose="02010600030101010101" pitchFamily="2" charset="-122"/>
                          <a:ea typeface="DengXian" panose="02010600030101010101" pitchFamily="2" charset="-122"/>
                        </a:rPr>
                        <a:t>鲁迅</a:t>
                      </a:r>
                      <a:r>
                        <a:rPr lang="en-GB" sz="1200" b="0" noProof="0" dirty="0"/>
                        <a:t> Lu Xun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呐喊</a:t>
                      </a:r>
                      <a:r>
                        <a:rPr lang="en-GB" sz="1200" b="0" noProof="0" dirty="0"/>
                        <a:t> </a:t>
                      </a:r>
                      <a:r>
                        <a:rPr lang="en-GB" sz="1200" b="0" i="1" noProof="0" dirty="0"/>
                        <a:t>Nahan</a:t>
                      </a:r>
                      <a:r>
                        <a:rPr lang="en-GB" sz="1200" b="0" noProof="0" dirty="0"/>
                        <a:t> [</a:t>
                      </a:r>
                      <a:r>
                        <a:rPr lang="en-GB" sz="1200" b="0" noProof="0" dirty="0" err="1"/>
                        <a:t>OutCry</a:t>
                      </a:r>
                      <a:r>
                        <a:rPr lang="en-GB" sz="1200" b="0" noProof="0" dirty="0"/>
                        <a:t>] (1923); </a:t>
                      </a:r>
                      <a:r>
                        <a:rPr lang="en-GB" sz="1200" b="0" noProof="0" dirty="0" err="1">
                          <a:latin typeface="DengXian" panose="02010600030101010101" pitchFamily="2" charset="-122"/>
                          <a:ea typeface="DengXian" panose="02010600030101010101" pitchFamily="2" charset="-122"/>
                        </a:rPr>
                        <a:t>彷徨</a:t>
                      </a:r>
                      <a:r>
                        <a:rPr lang="en-GB" sz="1200" b="0" noProof="0" dirty="0"/>
                        <a:t> </a:t>
                      </a:r>
                      <a:r>
                        <a:rPr lang="en-GB" sz="1200" b="0" i="1" noProof="0" dirty="0" err="1"/>
                        <a:t>Panghuang</a:t>
                      </a:r>
                      <a:r>
                        <a:rPr lang="en-GB" sz="1200" b="0" noProof="0" dirty="0"/>
                        <a:t> [Wandering] (1925) (collections of novellas and short stories)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0270065"/>
                  </a:ext>
                </a:extLst>
              </a:tr>
              <a:tr h="252000">
                <a:tc>
                  <a:txBody>
                    <a:bodyPr/>
                    <a:lstStyle/>
                    <a:p>
                      <a:r>
                        <a:rPr lang="en-GB" sz="1200" b="0" noProof="0" dirty="0" err="1">
                          <a:latin typeface="DengXian" panose="02010600030101010101" pitchFamily="2" charset="-122"/>
                          <a:ea typeface="DengXian" panose="02010600030101010101" pitchFamily="2" charset="-122"/>
                        </a:rPr>
                        <a:t>老舍</a:t>
                      </a:r>
                      <a:r>
                        <a:rPr lang="en-GB" sz="1200" b="0" noProof="0" dirty="0"/>
                        <a:t> Lao She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b="0" noProof="0" dirty="0" err="1">
                          <a:latin typeface="DengXian" panose="02010600030101010101" pitchFamily="2" charset="-122"/>
                          <a:ea typeface="DengXian" panose="02010600030101010101" pitchFamily="2" charset="-122"/>
                        </a:rPr>
                        <a:t>骆驼祥子</a:t>
                      </a:r>
                      <a:r>
                        <a:rPr lang="en-GB" sz="1200" b="0" noProof="0" dirty="0"/>
                        <a:t> </a:t>
                      </a:r>
                      <a:r>
                        <a:rPr lang="en-GB" sz="1200" b="0" i="1" noProof="0" dirty="0" err="1"/>
                        <a:t>Luotuo</a:t>
                      </a:r>
                      <a:r>
                        <a:rPr lang="en-GB" sz="1200" b="0" i="1" noProof="0" dirty="0"/>
                        <a:t> </a:t>
                      </a:r>
                      <a:r>
                        <a:rPr lang="en-GB" sz="1200" b="0" i="1" noProof="0" dirty="0" err="1"/>
                        <a:t>Xiangzi</a:t>
                      </a:r>
                      <a:r>
                        <a:rPr lang="en-GB" sz="1200" b="0" i="1" noProof="0" dirty="0"/>
                        <a:t> </a:t>
                      </a:r>
                      <a:r>
                        <a:rPr lang="en-GB" sz="1200" b="0" noProof="0" dirty="0"/>
                        <a:t>[Rickshaw Boy] (1936) (novel)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1701181"/>
                  </a:ext>
                </a:extLst>
              </a:tr>
              <a:tr h="252000">
                <a:tc gridSpan="2">
                  <a:txBody>
                    <a:bodyPr/>
                    <a:lstStyle/>
                    <a:p>
                      <a:r>
                        <a:rPr lang="en-GB" sz="1200" b="1" noProof="0" dirty="0"/>
                        <a:t>Left-wing prominent writers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alpha val="20000"/>
                      </a:schemeClr>
                    </a:solidFill>
                  </a:tcPr>
                </a:tc>
                <a:tc hMerge="1">
                  <a:txBody>
                    <a:bodyPr/>
                    <a:lstStyle/>
                    <a:p>
                      <a:endParaRPr lang="fr-FR" b="0" dirty="0"/>
                    </a:p>
                  </a:txBody>
                  <a:tcPr/>
                </a:tc>
                <a:extLst>
                  <a:ext uri="{0D108BD9-81ED-4DB2-BD59-A6C34878D82A}">
                    <a16:rowId xmlns:a16="http://schemas.microsoft.com/office/drawing/2014/main" val="1992894774"/>
                  </a:ext>
                </a:extLst>
              </a:tr>
              <a:tr h="252000">
                <a:tc>
                  <a:txBody>
                    <a:bodyPr/>
                    <a:lstStyle/>
                    <a:p>
                      <a:r>
                        <a:rPr lang="en-GB" sz="1200" b="0" noProof="0" dirty="0" err="1">
                          <a:latin typeface="DengXian" panose="02010600030101010101" pitchFamily="2" charset="-122"/>
                          <a:ea typeface="DengXian" panose="02010600030101010101" pitchFamily="2" charset="-122"/>
                        </a:rPr>
                        <a:t>茅盾</a:t>
                      </a:r>
                      <a:r>
                        <a:rPr lang="en-GB" sz="1200" b="0" noProof="0" dirty="0"/>
                        <a:t> Mao Dun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b="0" noProof="0" dirty="0" err="1">
                          <a:latin typeface="DengXian" panose="02010600030101010101" pitchFamily="2" charset="-122"/>
                          <a:ea typeface="DengXian" panose="02010600030101010101" pitchFamily="2" charset="-122"/>
                        </a:rPr>
                        <a:t>子夜</a:t>
                      </a:r>
                      <a:r>
                        <a:rPr lang="en-GB" sz="1200" b="0" noProof="0" dirty="0"/>
                        <a:t> </a:t>
                      </a:r>
                      <a:r>
                        <a:rPr lang="en-GB" sz="1200" b="0" i="1" noProof="0" dirty="0"/>
                        <a:t>Ziye</a:t>
                      </a:r>
                      <a:r>
                        <a:rPr lang="en-GB" sz="1200" b="0" noProof="0" dirty="0"/>
                        <a:t> [Midnight: A Romance of China] (1933) (novel)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3823708"/>
                  </a:ext>
                </a:extLst>
              </a:tr>
              <a:tr h="252000">
                <a:tc>
                  <a:txBody>
                    <a:bodyPr/>
                    <a:lstStyle/>
                    <a:p>
                      <a:r>
                        <a:rPr lang="en-GB" sz="1200" b="0" noProof="0" dirty="0" err="1">
                          <a:latin typeface="DengXian" panose="02010600030101010101" pitchFamily="2" charset="-122"/>
                          <a:ea typeface="DengXian" panose="02010600030101010101" pitchFamily="2" charset="-122"/>
                        </a:rPr>
                        <a:t>巴金</a:t>
                      </a:r>
                      <a:r>
                        <a:rPr lang="en-GB" sz="1200" b="0" noProof="0" dirty="0"/>
                        <a:t> Ba Jin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noProof="0" dirty="0" err="1">
                          <a:latin typeface="DengXian" panose="02010600030101010101" pitchFamily="2" charset="-122"/>
                          <a:ea typeface="DengXian" panose="02010600030101010101" pitchFamily="2" charset="-122"/>
                        </a:rPr>
                        <a:t>家</a:t>
                      </a:r>
                      <a:r>
                        <a:rPr lang="en-GB" sz="1200" b="0" noProof="0" dirty="0"/>
                        <a:t> </a:t>
                      </a:r>
                      <a:r>
                        <a:rPr lang="en-GB" sz="1200" b="0" i="1" noProof="0" dirty="0"/>
                        <a:t>Jia</a:t>
                      </a:r>
                      <a:r>
                        <a:rPr lang="en-GB" sz="1200" b="0" noProof="0" dirty="0"/>
                        <a:t> [The Family] (1933) (novel)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0977579"/>
                  </a:ext>
                </a:extLst>
              </a:tr>
              <a:tr h="252000">
                <a:tc gridSpan="2">
                  <a:txBody>
                    <a:bodyPr/>
                    <a:lstStyle/>
                    <a:p>
                      <a:r>
                        <a:rPr lang="en-GB" sz="1200" b="1" noProof="0" dirty="0" err="1"/>
                        <a:t>Jingpai</a:t>
                      </a:r>
                      <a:endParaRPr lang="en-GB" sz="1200" b="1"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alpha val="20000"/>
                      </a:schemeClr>
                    </a:solidFill>
                  </a:tcPr>
                </a:tc>
                <a:tc hMerge="1">
                  <a:txBody>
                    <a:bodyPr/>
                    <a:lstStyle/>
                    <a:p>
                      <a:endParaRPr lang="fr-FR" b="0" dirty="0"/>
                    </a:p>
                  </a:txBody>
                  <a:tcPr/>
                </a:tc>
                <a:extLst>
                  <a:ext uri="{0D108BD9-81ED-4DB2-BD59-A6C34878D82A}">
                    <a16:rowId xmlns:a16="http://schemas.microsoft.com/office/drawing/2014/main" val="634590609"/>
                  </a:ext>
                </a:extLst>
              </a:tr>
              <a:tr h="252000">
                <a:tc>
                  <a:txBody>
                    <a:bodyPr/>
                    <a:lstStyle/>
                    <a:p>
                      <a:r>
                        <a:rPr lang="en-GB" sz="1200" noProof="0" dirty="0" err="1">
                          <a:latin typeface="DengXian" panose="02010600030101010101" pitchFamily="2" charset="-122"/>
                          <a:ea typeface="DengXian" panose="02010600030101010101" pitchFamily="2" charset="-122"/>
                        </a:rPr>
                        <a:t>沈从文</a:t>
                      </a:r>
                      <a:r>
                        <a:rPr lang="en-GB" sz="1200" noProof="0" dirty="0"/>
                        <a:t> Shen </a:t>
                      </a:r>
                      <a:r>
                        <a:rPr lang="en-GB" sz="1200" noProof="0" dirty="0" err="1"/>
                        <a:t>Congwen</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noProof="0" dirty="0" err="1">
                          <a:latin typeface="DengXian" panose="02010600030101010101" pitchFamily="2" charset="-122"/>
                          <a:ea typeface="DengXian" panose="02010600030101010101" pitchFamily="2" charset="-122"/>
                        </a:rPr>
                        <a:t>边城</a:t>
                      </a:r>
                      <a:r>
                        <a:rPr lang="en-GB" sz="1200" noProof="0" dirty="0"/>
                        <a:t> </a:t>
                      </a:r>
                      <a:r>
                        <a:rPr lang="en-GB" sz="1200" i="1" noProof="0" dirty="0" err="1"/>
                        <a:t>Biancheng</a:t>
                      </a:r>
                      <a:r>
                        <a:rPr lang="en-GB" sz="1200" noProof="0" dirty="0"/>
                        <a:t> [Border Town] (1934) (novella); </a:t>
                      </a:r>
                      <a:r>
                        <a:rPr lang="en-GB" sz="1200" noProof="0" dirty="0" err="1">
                          <a:latin typeface="DengXian" panose="02010600030101010101" pitchFamily="2" charset="-122"/>
                          <a:ea typeface="DengXian" panose="02010600030101010101" pitchFamily="2" charset="-122"/>
                        </a:rPr>
                        <a:t>长河</a:t>
                      </a:r>
                      <a:r>
                        <a:rPr lang="en-GB" sz="1200" noProof="0" dirty="0"/>
                        <a:t> </a:t>
                      </a:r>
                      <a:r>
                        <a:rPr lang="en-GB" sz="1200" noProof="0" dirty="0" err="1"/>
                        <a:t>Changhe</a:t>
                      </a:r>
                      <a:r>
                        <a:rPr lang="en-GB" sz="1200" noProof="0" dirty="0"/>
                        <a:t> [Long River] (1945) (novel)</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3112264"/>
                  </a:ext>
                </a:extLst>
              </a:tr>
              <a:tr h="252000">
                <a:tc gridSpan="2">
                  <a:txBody>
                    <a:bodyPr/>
                    <a:lstStyle/>
                    <a:p>
                      <a:r>
                        <a:rPr lang="en-GB" sz="1200" b="1" u="none" noProof="0" dirty="0" err="1"/>
                        <a:t>Haipai</a:t>
                      </a:r>
                      <a:endParaRPr lang="en-GB" sz="1200" b="1" u="none"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alpha val="20000"/>
                      </a:schemeClr>
                    </a:solidFill>
                  </a:tcPr>
                </a:tc>
                <a:tc hMerge="1">
                  <a:txBody>
                    <a:bodyPr/>
                    <a:lstStyle/>
                    <a:p>
                      <a:endParaRPr lang="fr-FR" b="0" dirty="0"/>
                    </a:p>
                  </a:txBody>
                  <a:tcPr/>
                </a:tc>
                <a:extLst>
                  <a:ext uri="{0D108BD9-81ED-4DB2-BD59-A6C34878D82A}">
                    <a16:rowId xmlns:a16="http://schemas.microsoft.com/office/drawing/2014/main" val="28725444"/>
                  </a:ext>
                </a:extLst>
              </a:tr>
              <a:tr h="252000">
                <a:tc>
                  <a:txBody>
                    <a:bodyPr/>
                    <a:lstStyle/>
                    <a:p>
                      <a:r>
                        <a:rPr lang="zh-CN" altLang="fr-FR" sz="1200" b="0" noProof="0" dirty="0"/>
                        <a:t>施蛰存 </a:t>
                      </a:r>
                      <a:r>
                        <a:rPr lang="en-GB" sz="1200" b="0" noProof="0" dirty="0"/>
                        <a:t>Shi </a:t>
                      </a:r>
                      <a:r>
                        <a:rPr lang="en-GB" sz="1200" b="0" noProof="0" dirty="0" err="1"/>
                        <a:t>Zhecun</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fr-FR" sz="1200" b="0" noProof="0" dirty="0">
                          <a:latin typeface="DengXian" panose="02010600030101010101" pitchFamily="2" charset="-122"/>
                          <a:ea typeface="DengXian" panose="02010600030101010101" pitchFamily="2" charset="-122"/>
                        </a:rPr>
                        <a:t>将军底头 </a:t>
                      </a:r>
                      <a:r>
                        <a:rPr lang="en-GB" sz="1200" b="0" i="1" noProof="0" dirty="0" err="1"/>
                        <a:t>Jiangjun</a:t>
                      </a:r>
                      <a:r>
                        <a:rPr lang="en-GB" sz="1200" b="0" i="1" noProof="0" dirty="0"/>
                        <a:t> </a:t>
                      </a:r>
                      <a:r>
                        <a:rPr lang="en-GB" sz="1200" b="0" i="1" noProof="0" dirty="0" err="1"/>
                        <a:t>ditou</a:t>
                      </a:r>
                      <a:r>
                        <a:rPr lang="en-GB" sz="1200" b="0" i="1" noProof="0" dirty="0"/>
                        <a:t> </a:t>
                      </a:r>
                      <a:r>
                        <a:rPr lang="en-GB" sz="1200" b="0" noProof="0" dirty="0"/>
                        <a:t>[The General’s Head] (1932) and </a:t>
                      </a:r>
                      <a:r>
                        <a:rPr lang="zh-CN" altLang="fr-FR" sz="1200" b="0" noProof="0" dirty="0">
                          <a:latin typeface="DengXian" panose="02010600030101010101" pitchFamily="2" charset="-122"/>
                          <a:ea typeface="DengXian" panose="02010600030101010101" pitchFamily="2" charset="-122"/>
                        </a:rPr>
                        <a:t>梅雨之夕</a:t>
                      </a:r>
                      <a:r>
                        <a:rPr lang="zh-CN" altLang="fr-FR" sz="1200" b="0" noProof="0" dirty="0"/>
                        <a:t> </a:t>
                      </a:r>
                      <a:r>
                        <a:rPr lang="en-GB" sz="1200" b="0" i="1" noProof="0" dirty="0" err="1"/>
                        <a:t>Meiyu</a:t>
                      </a:r>
                      <a:r>
                        <a:rPr lang="en-GB" sz="1200" b="0" i="1" noProof="0" dirty="0"/>
                        <a:t> </a:t>
                      </a:r>
                      <a:r>
                        <a:rPr lang="en-GB" sz="1200" b="0" i="1" noProof="0" dirty="0" err="1"/>
                        <a:t>zhi</a:t>
                      </a:r>
                      <a:r>
                        <a:rPr lang="en-GB" sz="1200" b="0" i="1" noProof="0" dirty="0"/>
                        <a:t> xi </a:t>
                      </a:r>
                      <a:r>
                        <a:rPr lang="en-GB" sz="1200" b="0" noProof="0" dirty="0"/>
                        <a:t>[An Evening of Spring Rain] (1933), two novellas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6473320"/>
                  </a:ext>
                </a:extLst>
              </a:tr>
              <a:tr h="252000">
                <a:tc>
                  <a:txBody>
                    <a:bodyPr/>
                    <a:lstStyle/>
                    <a:p>
                      <a:r>
                        <a:rPr lang="en-GB" sz="1200" b="0" noProof="0" dirty="0" err="1">
                          <a:latin typeface="DengXian" panose="02010600030101010101" pitchFamily="2" charset="-122"/>
                          <a:ea typeface="DengXian" panose="02010600030101010101" pitchFamily="2" charset="-122"/>
                        </a:rPr>
                        <a:t>穆时英</a:t>
                      </a:r>
                      <a:r>
                        <a:rPr lang="en-GB" sz="1200" b="0" noProof="0" dirty="0"/>
                        <a:t> Mu </a:t>
                      </a:r>
                      <a:r>
                        <a:rPr lang="en-GB" sz="1200" b="0" noProof="0" dirty="0" err="1"/>
                        <a:t>Shiying</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noProof="0" dirty="0" err="1">
                          <a:latin typeface="DengXian" panose="02010600030101010101" pitchFamily="2" charset="-122"/>
                          <a:ea typeface="DengXian" panose="02010600030101010101" pitchFamily="2" charset="-122"/>
                        </a:rPr>
                        <a:t>黑牡丹</a:t>
                      </a:r>
                      <a:r>
                        <a:rPr lang="en-GB" sz="1200" noProof="0" dirty="0"/>
                        <a:t> </a:t>
                      </a:r>
                      <a:r>
                        <a:rPr lang="en-GB" sz="1200" i="1" noProof="0" dirty="0"/>
                        <a:t>Hei </a:t>
                      </a:r>
                      <a:r>
                        <a:rPr lang="en-GB" sz="1200" i="1" noProof="0" dirty="0" err="1"/>
                        <a:t>mudan</a:t>
                      </a:r>
                      <a:r>
                        <a:rPr lang="en-GB" sz="1200" i="1" noProof="0" dirty="0"/>
                        <a:t> </a:t>
                      </a:r>
                      <a:r>
                        <a:rPr lang="en-GB" sz="1200" noProof="0" dirty="0"/>
                        <a:t>[Black Peony] (1933); </a:t>
                      </a:r>
                      <a:r>
                        <a:rPr lang="en-GB" sz="1200" noProof="0" dirty="0" err="1">
                          <a:latin typeface="DengXian" panose="02010600030101010101" pitchFamily="2" charset="-122"/>
                          <a:ea typeface="DengXian" panose="02010600030101010101" pitchFamily="2" charset="-122"/>
                        </a:rPr>
                        <a:t>上海的狐步舞</a:t>
                      </a:r>
                      <a:r>
                        <a:rPr lang="en-GB" sz="1200" noProof="0" dirty="0"/>
                        <a:t> </a:t>
                      </a:r>
                      <a:r>
                        <a:rPr lang="en-GB" sz="1200" i="1" noProof="0" dirty="0"/>
                        <a:t>Shanghai de </a:t>
                      </a:r>
                      <a:r>
                        <a:rPr lang="en-GB" sz="1200" i="1" noProof="0" dirty="0" err="1"/>
                        <a:t>hubuwu</a:t>
                      </a:r>
                      <a:r>
                        <a:rPr lang="en-GB" sz="1200" i="1" noProof="0" dirty="0"/>
                        <a:t> </a:t>
                      </a:r>
                      <a:r>
                        <a:rPr lang="en-GB" sz="1200" noProof="0" dirty="0"/>
                        <a:t>[Shanghai Fox-Trot] (1934); </a:t>
                      </a:r>
                      <a:r>
                        <a:rPr lang="en-GB" sz="1200" noProof="0" dirty="0" err="1">
                          <a:latin typeface="DengXian" panose="02010600030101010101" pitchFamily="2" charset="-122"/>
                          <a:ea typeface="DengXian" panose="02010600030101010101" pitchFamily="2" charset="-122"/>
                        </a:rPr>
                        <a:t>南北极</a:t>
                      </a:r>
                      <a:r>
                        <a:rPr lang="en-GB" sz="1200" noProof="0" dirty="0"/>
                        <a:t> </a:t>
                      </a:r>
                      <a:r>
                        <a:rPr lang="en-GB" sz="1200" i="1" noProof="0" dirty="0"/>
                        <a:t>Nan-</a:t>
                      </a:r>
                      <a:r>
                        <a:rPr lang="en-GB" sz="1200" i="1" noProof="0" dirty="0" err="1"/>
                        <a:t>beiji</a:t>
                      </a:r>
                      <a:r>
                        <a:rPr lang="en-GB" sz="1200" noProof="0" dirty="0"/>
                        <a:t> [North Pole, South Pole] (1932); </a:t>
                      </a:r>
                      <a:r>
                        <a:rPr lang="en-GB" sz="1200" noProof="0" dirty="0" err="1">
                          <a:latin typeface="DengXian" panose="02010600030101010101" pitchFamily="2" charset="-122"/>
                          <a:ea typeface="DengXian" panose="02010600030101010101" pitchFamily="2" charset="-122"/>
                        </a:rPr>
                        <a:t>公墓</a:t>
                      </a:r>
                      <a:r>
                        <a:rPr lang="en-GB" sz="1200" noProof="0" dirty="0"/>
                        <a:t> </a:t>
                      </a:r>
                      <a:r>
                        <a:rPr lang="en-GB" sz="1200" i="1" noProof="0" dirty="0" err="1"/>
                        <a:t>Gongmu</a:t>
                      </a:r>
                      <a:r>
                        <a:rPr lang="en-GB" sz="1200" noProof="0" dirty="0"/>
                        <a:t> [Public Cemetery] (1933); </a:t>
                      </a:r>
                      <a:r>
                        <a:rPr lang="en-GB" sz="1200" noProof="0" dirty="0" err="1">
                          <a:latin typeface="DengXian" panose="02010600030101010101" pitchFamily="2" charset="-122"/>
                          <a:ea typeface="DengXian" panose="02010600030101010101" pitchFamily="2" charset="-122"/>
                        </a:rPr>
                        <a:t>白金的女体塑像</a:t>
                      </a:r>
                      <a:r>
                        <a:rPr lang="en-GB" sz="1200" noProof="0" dirty="0"/>
                        <a:t> </a:t>
                      </a:r>
                      <a:r>
                        <a:rPr lang="en-GB" sz="1200" i="1" noProof="0" dirty="0" err="1"/>
                        <a:t>Baijin</a:t>
                      </a:r>
                      <a:r>
                        <a:rPr lang="en-GB" sz="1200" i="1" noProof="0" dirty="0"/>
                        <a:t> de </a:t>
                      </a:r>
                      <a:r>
                        <a:rPr lang="en-GB" sz="1200" i="1" noProof="0" dirty="0" err="1"/>
                        <a:t>nüti</a:t>
                      </a:r>
                      <a:r>
                        <a:rPr lang="en-GB" sz="1200" i="1" noProof="0" dirty="0"/>
                        <a:t> </a:t>
                      </a:r>
                      <a:r>
                        <a:rPr lang="en-GB" sz="1200" i="1" noProof="0" dirty="0" err="1"/>
                        <a:t>suxiang</a:t>
                      </a:r>
                      <a:r>
                        <a:rPr lang="en-GB" sz="1200" i="1" noProof="0" dirty="0"/>
                        <a:t> </a:t>
                      </a:r>
                      <a:r>
                        <a:rPr lang="en-GB" sz="1200" noProof="0" dirty="0"/>
                        <a:t>[Statue of a Platinum Woman] (1934); </a:t>
                      </a:r>
                      <a:r>
                        <a:rPr lang="en-GB" sz="1200" i="1" noProof="0" dirty="0" err="1"/>
                        <a:t>Craven“A</a:t>
                      </a:r>
                      <a:r>
                        <a:rPr lang="en-GB" sz="1200" i="1" noProof="0" dirty="0"/>
                        <a:t>”</a:t>
                      </a:r>
                      <a:r>
                        <a:rPr lang="en-GB" sz="1200" noProof="0" dirty="0"/>
                        <a:t> (1932); </a:t>
                      </a:r>
                      <a:r>
                        <a:rPr lang="en-GB" sz="1200" noProof="0" dirty="0" err="1">
                          <a:latin typeface="DengXian" panose="02010600030101010101" pitchFamily="2" charset="-122"/>
                          <a:ea typeface="DengXian" panose="02010600030101010101" pitchFamily="2" charset="-122"/>
                        </a:rPr>
                        <a:t>夜总会里的五个人</a:t>
                      </a:r>
                      <a:r>
                        <a:rPr lang="en-GB" sz="1200" noProof="0" dirty="0"/>
                        <a:t> </a:t>
                      </a:r>
                      <a:r>
                        <a:rPr lang="en-GB" sz="1200" i="1" noProof="0" dirty="0" err="1"/>
                        <a:t>Yezonghui</a:t>
                      </a:r>
                      <a:r>
                        <a:rPr lang="en-GB" sz="1200" i="1" noProof="0" dirty="0"/>
                        <a:t> li de </a:t>
                      </a:r>
                      <a:r>
                        <a:rPr lang="en-GB" sz="1200" i="1" noProof="0" dirty="0" err="1"/>
                        <a:t>wu</a:t>
                      </a:r>
                      <a:r>
                        <a:rPr lang="en-GB" sz="1200" i="1" noProof="0" dirty="0"/>
                        <a:t> </a:t>
                      </a:r>
                      <a:r>
                        <a:rPr lang="en-GB" sz="1200" i="1" noProof="0" dirty="0" err="1"/>
                        <a:t>ge</a:t>
                      </a:r>
                      <a:r>
                        <a:rPr lang="en-GB" sz="1200" i="1" noProof="0" dirty="0"/>
                        <a:t> ren </a:t>
                      </a:r>
                      <a:r>
                        <a:rPr lang="en-GB" sz="1200" noProof="0" dirty="0"/>
                        <a:t>[Five in a Nightclub] (1933) (short stories and novellas)</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4665771"/>
                  </a:ext>
                </a:extLst>
              </a:tr>
              <a:tr h="252000">
                <a:tc>
                  <a:txBody>
                    <a:bodyPr/>
                    <a:lstStyle/>
                    <a:p>
                      <a:r>
                        <a:rPr lang="en-GB" sz="1200" b="0" noProof="0" dirty="0" err="1">
                          <a:latin typeface="DengXian" panose="02010600030101010101" pitchFamily="2" charset="-122"/>
                          <a:ea typeface="DengXian" panose="02010600030101010101" pitchFamily="2" charset="-122"/>
                        </a:rPr>
                        <a:t>刘呐鸥</a:t>
                      </a:r>
                      <a:r>
                        <a:rPr lang="en-GB" sz="1200" b="0" noProof="0" dirty="0"/>
                        <a:t> Liu </a:t>
                      </a:r>
                      <a:r>
                        <a:rPr lang="en-GB" sz="1200" b="0" noProof="0" dirty="0" err="1"/>
                        <a:t>Na’ou</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err="1">
                          <a:latin typeface="DengXian" panose="02010600030101010101" pitchFamily="2" charset="-122"/>
                          <a:ea typeface="DengXian" panose="02010600030101010101" pitchFamily="2" charset="-122"/>
                        </a:rPr>
                        <a:t>都市风景线</a:t>
                      </a:r>
                      <a:r>
                        <a:rPr lang="en-GB" sz="1200" noProof="0" dirty="0"/>
                        <a:t> </a:t>
                      </a:r>
                      <a:r>
                        <a:rPr lang="en-GB" sz="1200" i="1" noProof="0" dirty="0"/>
                        <a:t>Dushi </a:t>
                      </a:r>
                      <a:r>
                        <a:rPr lang="en-GB" sz="1200" i="1" noProof="0" dirty="0" err="1"/>
                        <a:t>fengjingxian</a:t>
                      </a:r>
                      <a:r>
                        <a:rPr lang="en-GB" sz="1200" i="1" noProof="0" dirty="0"/>
                        <a:t> </a:t>
                      </a:r>
                      <a:r>
                        <a:rPr lang="en-GB" sz="1200" noProof="0" dirty="0"/>
                        <a:t>[Cityscape] (1930) (collection of novellas and short stories)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8204996"/>
                  </a:ext>
                </a:extLst>
              </a:tr>
              <a:tr h="25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noProof="0" dirty="0"/>
                        <a:t>Female writers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BADB"/>
                    </a:solidFill>
                  </a:tcPr>
                </a:tc>
                <a:tc>
                  <a:txBody>
                    <a:bodyPr/>
                    <a:lstStyle/>
                    <a:p>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7BADB"/>
                    </a:solidFill>
                  </a:tcPr>
                </a:tc>
                <a:extLst>
                  <a:ext uri="{0D108BD9-81ED-4DB2-BD59-A6C34878D82A}">
                    <a16:rowId xmlns:a16="http://schemas.microsoft.com/office/drawing/2014/main" val="3363198642"/>
                  </a:ext>
                </a:extLst>
              </a:tr>
              <a:tr h="252000">
                <a:tc>
                  <a:txBody>
                    <a:bodyPr/>
                    <a:lstStyle/>
                    <a:p>
                      <a:r>
                        <a:rPr lang="en-GB" sz="1200" noProof="0" dirty="0" err="1">
                          <a:latin typeface="DengXian" panose="02010600030101010101" pitchFamily="2" charset="-122"/>
                          <a:ea typeface="DengXian" panose="02010600030101010101" pitchFamily="2" charset="-122"/>
                        </a:rPr>
                        <a:t>丁玲</a:t>
                      </a:r>
                      <a:r>
                        <a:rPr lang="en-GB" sz="1200" noProof="0" dirty="0"/>
                        <a:t> Ding Ling</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err="1">
                          <a:latin typeface="DengXian" panose="02010600030101010101" pitchFamily="2" charset="-122"/>
                          <a:ea typeface="DengXian" panose="02010600030101010101" pitchFamily="2" charset="-122"/>
                        </a:rPr>
                        <a:t>莎菲女士的日记</a:t>
                      </a:r>
                      <a:r>
                        <a:rPr lang="en-GB" sz="1200" noProof="0" dirty="0"/>
                        <a:t> </a:t>
                      </a:r>
                      <a:r>
                        <a:rPr lang="en-GB" sz="1200" i="1" noProof="0" dirty="0" err="1"/>
                        <a:t>Sufei</a:t>
                      </a:r>
                      <a:r>
                        <a:rPr lang="en-GB" sz="1200" i="1" noProof="0" dirty="0"/>
                        <a:t> </a:t>
                      </a:r>
                      <a:r>
                        <a:rPr lang="en-GB" sz="1200" i="1" noProof="0" dirty="0" err="1"/>
                        <a:t>nüshi</a:t>
                      </a:r>
                      <a:r>
                        <a:rPr lang="en-GB" sz="1200" i="1" noProof="0" dirty="0"/>
                        <a:t> de </a:t>
                      </a:r>
                      <a:r>
                        <a:rPr lang="en-GB" sz="1200" i="1" noProof="0" dirty="0" err="1"/>
                        <a:t>riji</a:t>
                      </a:r>
                      <a:r>
                        <a:rPr lang="en-GB" sz="1200" i="1" noProof="0" dirty="0"/>
                        <a:t> </a:t>
                      </a:r>
                      <a:r>
                        <a:rPr lang="en-GB" sz="1200" noProof="0" dirty="0"/>
                        <a:t>[Miss Sophia’s Diary/The Diary of Miss Sophie] (1928) (novella)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542255"/>
                  </a:ext>
                </a:extLst>
              </a:tr>
              <a:tr h="252000">
                <a:tc>
                  <a:txBody>
                    <a:bodyPr/>
                    <a:lstStyle/>
                    <a:p>
                      <a:r>
                        <a:rPr lang="en-GB" sz="1200" noProof="0" dirty="0" err="1">
                          <a:latin typeface="DengXian" panose="02010600030101010101" pitchFamily="2" charset="-122"/>
                          <a:ea typeface="DengXian" panose="02010600030101010101" pitchFamily="2" charset="-122"/>
                        </a:rPr>
                        <a:t>凌叔华</a:t>
                      </a:r>
                      <a:r>
                        <a:rPr lang="en-GB" sz="1200" noProof="0" dirty="0"/>
                        <a:t> Ling Shuhua</a:t>
                      </a:r>
                      <a:endParaRPr lang="en-GB" sz="12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err="1">
                          <a:latin typeface="DengXian" panose="02010600030101010101" pitchFamily="2" charset="-122"/>
                          <a:ea typeface="DengXian" panose="02010600030101010101" pitchFamily="2" charset="-122"/>
                        </a:rPr>
                        <a:t>绣枕</a:t>
                      </a:r>
                      <a:r>
                        <a:rPr lang="en-GB" sz="1200" noProof="0" dirty="0"/>
                        <a:t> </a:t>
                      </a:r>
                      <a:r>
                        <a:rPr lang="en-GB" sz="1200" i="1" noProof="0" dirty="0" err="1"/>
                        <a:t>Xiuzhen</a:t>
                      </a:r>
                      <a:r>
                        <a:rPr lang="en-GB" sz="1200" noProof="0" dirty="0"/>
                        <a:t> [Embroidered Pillows] (1925); </a:t>
                      </a:r>
                      <a:r>
                        <a:rPr lang="en-GB" sz="1200" noProof="0" dirty="0" err="1">
                          <a:latin typeface="DengXian" panose="02010600030101010101" pitchFamily="2" charset="-122"/>
                          <a:ea typeface="DengXian" panose="02010600030101010101" pitchFamily="2" charset="-122"/>
                        </a:rPr>
                        <a:t>酒后</a:t>
                      </a:r>
                      <a:r>
                        <a:rPr lang="en-GB" sz="1200" noProof="0" dirty="0"/>
                        <a:t> </a:t>
                      </a:r>
                      <a:r>
                        <a:rPr lang="en-GB" sz="1200" i="1" noProof="0" dirty="0" err="1"/>
                        <a:t>Jiuhou</a:t>
                      </a:r>
                      <a:r>
                        <a:rPr lang="en-GB" sz="1200" noProof="0" dirty="0"/>
                        <a:t> [Intoxicated] (1925); </a:t>
                      </a:r>
                      <a:r>
                        <a:rPr lang="en-GB" sz="1200" noProof="0" dirty="0" err="1">
                          <a:latin typeface="DengXian" panose="02010600030101010101" pitchFamily="2" charset="-122"/>
                          <a:ea typeface="DengXian" panose="02010600030101010101" pitchFamily="2" charset="-122"/>
                        </a:rPr>
                        <a:t>中秋晚</a:t>
                      </a:r>
                      <a:r>
                        <a:rPr lang="en-GB" sz="1200" noProof="0" dirty="0"/>
                        <a:t> </a:t>
                      </a:r>
                      <a:r>
                        <a:rPr lang="en-GB" sz="1200" i="1" noProof="0" dirty="0" err="1"/>
                        <a:t>Zhongqiuwan</a:t>
                      </a:r>
                      <a:r>
                        <a:rPr lang="en-GB" sz="1200" noProof="0" dirty="0"/>
                        <a:t> [The Night of the Mid-Autumn Festival] (1925); </a:t>
                      </a:r>
                      <a:r>
                        <a:rPr lang="en-GB" sz="1200" noProof="0" dirty="0" err="1">
                          <a:latin typeface="DengXian" panose="02010600030101010101" pitchFamily="2" charset="-122"/>
                          <a:ea typeface="DengXian" panose="02010600030101010101" pitchFamily="2" charset="-122"/>
                        </a:rPr>
                        <a:t>小哥儿俩</a:t>
                      </a:r>
                      <a:r>
                        <a:rPr lang="en-GB" sz="1200" noProof="0" dirty="0"/>
                        <a:t> </a:t>
                      </a:r>
                      <a:r>
                        <a:rPr lang="en-GB" sz="1200" i="1" noProof="0" dirty="0" err="1"/>
                        <a:t>Xiaoger</a:t>
                      </a:r>
                      <a:r>
                        <a:rPr lang="en-GB" sz="1200" i="1" noProof="0" dirty="0"/>
                        <a:t> </a:t>
                      </a:r>
                      <a:r>
                        <a:rPr lang="en-GB" sz="1200" i="1" noProof="0" dirty="0" err="1"/>
                        <a:t>lia</a:t>
                      </a:r>
                      <a:r>
                        <a:rPr lang="en-GB" sz="1200" i="1" noProof="0" dirty="0"/>
                        <a:t> </a:t>
                      </a:r>
                      <a:r>
                        <a:rPr lang="en-GB" sz="1200" noProof="0" dirty="0"/>
                        <a:t>[Little Brothers] (1935) (novellas)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5064532"/>
                  </a:ext>
                </a:extLst>
              </a:tr>
            </a:tbl>
          </a:graphicData>
        </a:graphic>
      </p:graphicFrame>
    </p:spTree>
    <p:extLst>
      <p:ext uri="{BB962C8B-B14F-4D97-AF65-F5344CB8AC3E}">
        <p14:creationId xmlns:p14="http://schemas.microsoft.com/office/powerpoint/2010/main" val="52653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D11844-37EE-5F16-64BF-EEF19132E084}"/>
              </a:ext>
            </a:extLst>
          </p:cNvPr>
          <p:cNvSpPr>
            <a:spLocks noGrp="1"/>
          </p:cNvSpPr>
          <p:nvPr>
            <p:ph type="title"/>
          </p:nvPr>
        </p:nvSpPr>
        <p:spPr/>
        <p:txBody>
          <a:bodyPr>
            <a:normAutofit/>
          </a:bodyPr>
          <a:lstStyle/>
          <a:p>
            <a:pPr algn="ctr"/>
            <a:r>
              <a:rPr lang="en-GB" sz="4100" noProof="0" dirty="0" err="1">
                <a:solidFill>
                  <a:schemeClr val="tx1"/>
                </a:solidFill>
              </a:rPr>
              <a:t>SketchEngine</a:t>
            </a:r>
            <a:r>
              <a:rPr lang="en-GB" sz="4100" noProof="0" dirty="0">
                <a:solidFill>
                  <a:schemeClr val="tx1"/>
                </a:solidFill>
              </a:rPr>
              <a:t>: results</a:t>
            </a:r>
          </a:p>
        </p:txBody>
      </p:sp>
      <p:graphicFrame>
        <p:nvGraphicFramePr>
          <p:cNvPr id="18" name="Espace réservé du contenu 2">
            <a:extLst>
              <a:ext uri="{FF2B5EF4-FFF2-40B4-BE49-F238E27FC236}">
                <a16:creationId xmlns:a16="http://schemas.microsoft.com/office/drawing/2014/main" id="{CF332322-E864-0158-6192-742C1EDCE4A4}"/>
              </a:ext>
            </a:extLst>
          </p:cNvPr>
          <p:cNvGraphicFramePr>
            <a:graphicFrameLocks noGrp="1"/>
          </p:cNvGraphicFramePr>
          <p:nvPr>
            <p:ph idx="1"/>
            <p:extLst>
              <p:ext uri="{D42A27DB-BD31-4B8C-83A1-F6EECF244321}">
                <p14:modId xmlns:p14="http://schemas.microsoft.com/office/powerpoint/2010/main" val="3407054431"/>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881516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4BE56B35-F4C4-2CE4-0DB0-15DF0CA51E85}"/>
              </a:ext>
            </a:extLst>
          </p:cNvPr>
          <p:cNvGraphicFramePr>
            <a:graphicFrameLocks noGrp="1"/>
          </p:cNvGraphicFramePr>
          <p:nvPr>
            <p:extLst>
              <p:ext uri="{D42A27DB-BD31-4B8C-83A1-F6EECF244321}">
                <p14:modId xmlns:p14="http://schemas.microsoft.com/office/powerpoint/2010/main" val="2747244610"/>
              </p:ext>
            </p:extLst>
          </p:nvPr>
        </p:nvGraphicFramePr>
        <p:xfrm>
          <a:off x="408963" y="364487"/>
          <a:ext cx="11374074" cy="5986892"/>
        </p:xfrm>
        <a:graphic>
          <a:graphicData uri="http://schemas.openxmlformats.org/drawingml/2006/table">
            <a:tbl>
              <a:tblPr firstRow="1" firstCol="1" bandRow="1">
                <a:tableStyleId>{5C22544A-7EE6-4342-B048-85BDC9FD1C3A}</a:tableStyleId>
              </a:tblPr>
              <a:tblGrid>
                <a:gridCol w="1263786">
                  <a:extLst>
                    <a:ext uri="{9D8B030D-6E8A-4147-A177-3AD203B41FA5}">
                      <a16:colId xmlns:a16="http://schemas.microsoft.com/office/drawing/2014/main" val="726503691"/>
                    </a:ext>
                  </a:extLst>
                </a:gridCol>
                <a:gridCol w="1263786">
                  <a:extLst>
                    <a:ext uri="{9D8B030D-6E8A-4147-A177-3AD203B41FA5}">
                      <a16:colId xmlns:a16="http://schemas.microsoft.com/office/drawing/2014/main" val="1267577932"/>
                    </a:ext>
                  </a:extLst>
                </a:gridCol>
                <a:gridCol w="1263786">
                  <a:extLst>
                    <a:ext uri="{9D8B030D-6E8A-4147-A177-3AD203B41FA5}">
                      <a16:colId xmlns:a16="http://schemas.microsoft.com/office/drawing/2014/main" val="3897803460"/>
                    </a:ext>
                  </a:extLst>
                </a:gridCol>
                <a:gridCol w="1263786">
                  <a:extLst>
                    <a:ext uri="{9D8B030D-6E8A-4147-A177-3AD203B41FA5}">
                      <a16:colId xmlns:a16="http://schemas.microsoft.com/office/drawing/2014/main" val="1013966505"/>
                    </a:ext>
                  </a:extLst>
                </a:gridCol>
                <a:gridCol w="1263786">
                  <a:extLst>
                    <a:ext uri="{9D8B030D-6E8A-4147-A177-3AD203B41FA5}">
                      <a16:colId xmlns:a16="http://schemas.microsoft.com/office/drawing/2014/main" val="929842345"/>
                    </a:ext>
                  </a:extLst>
                </a:gridCol>
                <a:gridCol w="1263786">
                  <a:extLst>
                    <a:ext uri="{9D8B030D-6E8A-4147-A177-3AD203B41FA5}">
                      <a16:colId xmlns:a16="http://schemas.microsoft.com/office/drawing/2014/main" val="1449730414"/>
                    </a:ext>
                  </a:extLst>
                </a:gridCol>
                <a:gridCol w="1263786">
                  <a:extLst>
                    <a:ext uri="{9D8B030D-6E8A-4147-A177-3AD203B41FA5}">
                      <a16:colId xmlns:a16="http://schemas.microsoft.com/office/drawing/2014/main" val="1256255522"/>
                    </a:ext>
                  </a:extLst>
                </a:gridCol>
                <a:gridCol w="1263786">
                  <a:extLst>
                    <a:ext uri="{9D8B030D-6E8A-4147-A177-3AD203B41FA5}">
                      <a16:colId xmlns:a16="http://schemas.microsoft.com/office/drawing/2014/main" val="2776666210"/>
                    </a:ext>
                  </a:extLst>
                </a:gridCol>
                <a:gridCol w="1263786">
                  <a:extLst>
                    <a:ext uri="{9D8B030D-6E8A-4147-A177-3AD203B41FA5}">
                      <a16:colId xmlns:a16="http://schemas.microsoft.com/office/drawing/2014/main" val="1582754833"/>
                    </a:ext>
                  </a:extLst>
                </a:gridCol>
              </a:tblGrid>
              <a:tr h="534656">
                <a:tc gridSpan="9">
                  <a:txBody>
                    <a:bodyPr/>
                    <a:lstStyle/>
                    <a:p>
                      <a:pPr algn="ctr">
                        <a:lnSpc>
                          <a:spcPct val="100000"/>
                        </a:lnSpc>
                        <a:buNone/>
                      </a:pPr>
                      <a:r>
                        <a:rPr lang="en-GB" sz="2000" noProof="0" dirty="0">
                          <a:effectLst/>
                          <a:latin typeface="+mj-lt"/>
                          <a:ea typeface="SimSun" panose="02010600030101010101" pitchFamily="2" charset="-122"/>
                          <a:cs typeface="Times New Roman" panose="02020603050405020304" pitchFamily="18" charset="0"/>
                        </a:rPr>
                        <a:t>Frequency list: nouns</a:t>
                      </a:r>
                    </a:p>
                  </a:txBody>
                  <a:tcPr marL="50181" marR="50181" marT="0" marB="0" anchor="ctr"/>
                </a:tc>
                <a:tc hMerge="1">
                  <a:txBody>
                    <a:bodyPr/>
                    <a:lstStyle/>
                    <a:p>
                      <a:pPr algn="ctr">
                        <a:lnSpc>
                          <a:spcPct val="200000"/>
                        </a:lnSpc>
                        <a:buNone/>
                      </a:pPr>
                      <a:endParaRPr lang="fr-BE" sz="105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solidFill>
                      <a:schemeClr val="accent1"/>
                    </a:solidFill>
                  </a:tcPr>
                </a:tc>
                <a:tc hMerge="1">
                  <a:txBody>
                    <a:bodyPr/>
                    <a:lstStyle/>
                    <a:p>
                      <a:pPr algn="ctr">
                        <a:lnSpc>
                          <a:spcPct val="200000"/>
                        </a:lnSpc>
                        <a:buNone/>
                      </a:pPr>
                      <a:endParaRPr lang="fr-BE" sz="105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dirty="0">
                        <a:effectLst/>
                        <a:latin typeface="+mj-lt"/>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dirty="0">
                        <a:effectLst/>
                        <a:latin typeface="+mj-lt"/>
                        <a:ea typeface="SimSun" panose="02010600030101010101" pitchFamily="2" charset="-122"/>
                        <a:cs typeface="Times New Roman" panose="02020603050405020304" pitchFamily="18" charset="0"/>
                      </a:endParaRPr>
                    </a:p>
                  </a:txBody>
                  <a:tcPr marL="50181" marR="50181" marT="0" marB="0"/>
                </a:tc>
                <a:tc hMerge="1">
                  <a:txBody>
                    <a:bodyPr/>
                    <a:lstStyle/>
                    <a:p>
                      <a:pPr algn="ctr">
                        <a:lnSpc>
                          <a:spcPct val="200000"/>
                        </a:lnSpc>
                        <a:buNone/>
                      </a:pPr>
                      <a:endParaRPr lang="fr-BE" sz="1050" dirty="0">
                        <a:effectLst/>
                        <a:latin typeface="+mj-lt"/>
                        <a:ea typeface="SimSun" panose="02010600030101010101" pitchFamily="2" charset="-122"/>
                        <a:cs typeface="Times New Roman" panose="02020603050405020304" pitchFamily="18" charset="0"/>
                      </a:endParaRPr>
                    </a:p>
                  </a:txBody>
                  <a:tcPr marL="50181" marR="50181" marT="0" marB="0"/>
                </a:tc>
                <a:extLst>
                  <a:ext uri="{0D108BD9-81ED-4DB2-BD59-A6C34878D82A}">
                    <a16:rowId xmlns:a16="http://schemas.microsoft.com/office/drawing/2014/main" val="3489075850"/>
                  </a:ext>
                </a:extLst>
              </a:tr>
              <a:tr h="605596">
                <a:tc>
                  <a:txBody>
                    <a:bodyPr/>
                    <a:lstStyle/>
                    <a:p>
                      <a:pPr algn="ctr">
                        <a:lnSpc>
                          <a:spcPct val="100000"/>
                        </a:lnSpc>
                        <a:buNone/>
                      </a:pPr>
                      <a:r>
                        <a:rPr lang="en-GB" sz="1100" noProof="0" dirty="0">
                          <a:effectLst/>
                        </a:rPr>
                        <a:t>Item number</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Item</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Frequency by million</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Item number</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a:effectLst/>
                        </a:rPr>
                        <a:t>Item</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Frequency by million</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Item number</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a:effectLst/>
                        </a:rPr>
                        <a:t>Item</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Frequency by million</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4171892200"/>
                  </a:ext>
                </a:extLst>
              </a:tr>
              <a:tr h="277643">
                <a:tc>
                  <a:txBody>
                    <a:bodyPr/>
                    <a:lstStyle/>
                    <a:p>
                      <a:pPr algn="ctr">
                        <a:lnSpc>
                          <a:spcPct val="100000"/>
                        </a:lnSpc>
                        <a:buNone/>
                      </a:pPr>
                      <a:r>
                        <a:rPr lang="en-GB" sz="1100" noProof="0" dirty="0">
                          <a:effectLst/>
                        </a:rPr>
                        <a:t>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个</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8,187.37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18</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年</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1,048.92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35</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罗杰</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670.14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506749637"/>
                  </a:ext>
                </a:extLst>
              </a:tr>
              <a:tr h="277643">
                <a:tc>
                  <a:txBody>
                    <a:bodyPr/>
                    <a:lstStyle/>
                    <a:p>
                      <a:pPr algn="ctr">
                        <a:lnSpc>
                          <a:spcPct val="100000"/>
                        </a:lnSpc>
                        <a:buNone/>
                      </a:pPr>
                      <a:r>
                        <a:rPr lang="en-GB" sz="1100" noProof="0" dirty="0">
                          <a:effectLst/>
                        </a:rPr>
                        <a:t>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人</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5,803.03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19</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点</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1,044.06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36</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声</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650.72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324923901"/>
                  </a:ext>
                </a:extLst>
              </a:tr>
              <a:tr h="277643">
                <a:tc>
                  <a:txBody>
                    <a:bodyPr/>
                    <a:lstStyle/>
                    <a:p>
                      <a:pPr algn="ctr">
                        <a:lnSpc>
                          <a:spcPct val="100000"/>
                        </a:lnSpc>
                        <a:buNone/>
                      </a:pPr>
                      <a:r>
                        <a:rPr lang="en-GB" sz="1100" noProof="0" dirty="0">
                          <a:effectLst/>
                        </a:rPr>
                        <a:t>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b="0" noProof="0" dirty="0" err="1">
                          <a:effectLst/>
                        </a:rPr>
                        <a:t>太太</a:t>
                      </a:r>
                      <a:endParaRPr lang="en-GB" sz="1600" b="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3,588.65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20</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流苏</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1,039.20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37</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今天</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645.86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3465846709"/>
                  </a:ext>
                </a:extLst>
              </a:tr>
              <a:tr h="277643">
                <a:tc>
                  <a:txBody>
                    <a:bodyPr/>
                    <a:lstStyle/>
                    <a:p>
                      <a:pPr algn="ctr">
                        <a:lnSpc>
                          <a:spcPct val="100000"/>
                        </a:lnSpc>
                        <a:buNone/>
                      </a:pPr>
                      <a:r>
                        <a:rPr lang="en-GB" sz="1100" noProof="0" dirty="0">
                          <a:effectLst/>
                        </a:rPr>
                        <a:t>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道</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3,107.90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21</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女人</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1,029.49</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38</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张</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597.30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4229770374"/>
                  </a:ext>
                </a:extLst>
              </a:tr>
              <a:tr h="277643">
                <a:tc>
                  <a:txBody>
                    <a:bodyPr/>
                    <a:lstStyle/>
                    <a:p>
                      <a:pPr algn="ctr">
                        <a:lnSpc>
                          <a:spcPct val="100000"/>
                        </a:lnSpc>
                        <a:buNone/>
                      </a:pPr>
                      <a:r>
                        <a:rPr lang="en-GB" sz="1100" noProof="0" dirty="0">
                          <a:effectLst/>
                        </a:rPr>
                        <a:t>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先生</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1,680.21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22</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振保</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946.94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39</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小寒</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558.45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1060986771"/>
                  </a:ext>
                </a:extLst>
              </a:tr>
              <a:tr h="277643">
                <a:tc>
                  <a:txBody>
                    <a:bodyPr/>
                    <a:lstStyle/>
                    <a:p>
                      <a:pPr algn="ctr">
                        <a:lnSpc>
                          <a:spcPct val="100000"/>
                        </a:lnSpc>
                        <a:buNone/>
                      </a:pPr>
                      <a:r>
                        <a:rPr lang="en-GB" sz="1100" noProof="0" dirty="0">
                          <a:effectLst/>
                        </a:rPr>
                        <a:t>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手</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1,558.80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23</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孩子</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898.38</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40</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嘴</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548.74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1782100332"/>
                  </a:ext>
                </a:extLst>
              </a:tr>
              <a:tr h="277643">
                <a:tc>
                  <a:txBody>
                    <a:bodyPr/>
                    <a:lstStyle/>
                    <a:p>
                      <a:pPr algn="ctr">
                        <a:lnSpc>
                          <a:spcPct val="100000"/>
                        </a:lnSpc>
                        <a:buNone/>
                      </a:pPr>
                      <a:r>
                        <a:rPr lang="en-GB" sz="1100" noProof="0" dirty="0">
                          <a:effectLst/>
                        </a:rPr>
                        <a:t>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时候</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1,519.96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24</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来</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888.66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41</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头发</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548.74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3789105258"/>
                  </a:ext>
                </a:extLst>
              </a:tr>
              <a:tr h="277643">
                <a:tc>
                  <a:txBody>
                    <a:bodyPr/>
                    <a:lstStyle/>
                    <a:p>
                      <a:pPr algn="ctr">
                        <a:lnSpc>
                          <a:spcPct val="100000"/>
                        </a:lnSpc>
                        <a:buNone/>
                      </a:pPr>
                      <a:r>
                        <a:rPr lang="en-GB" sz="1100" noProof="0" dirty="0">
                          <a:effectLst/>
                        </a:rPr>
                        <a:t>8</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天</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1,383.99</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26</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句</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825.54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42</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香港</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FFFF00"/>
                    </a:solidFill>
                  </a:tcPr>
                </a:tc>
                <a:tc>
                  <a:txBody>
                    <a:bodyPr/>
                    <a:lstStyle/>
                    <a:p>
                      <a:pPr algn="ctr">
                        <a:lnSpc>
                          <a:spcPct val="100000"/>
                        </a:lnSpc>
                        <a:buNone/>
                      </a:pPr>
                      <a:r>
                        <a:rPr lang="en-GB" sz="1100" noProof="0" dirty="0">
                          <a:effectLst/>
                        </a:rPr>
                        <a:t>543.88</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711437207"/>
                  </a:ext>
                </a:extLst>
              </a:tr>
              <a:tr h="277643">
                <a:tc>
                  <a:txBody>
                    <a:bodyPr/>
                    <a:lstStyle/>
                    <a:p>
                      <a:pPr algn="ctr">
                        <a:lnSpc>
                          <a:spcPct val="100000"/>
                        </a:lnSpc>
                        <a:buNone/>
                      </a:pPr>
                      <a:r>
                        <a:rPr lang="en-GB" sz="1100" noProof="0" dirty="0">
                          <a:effectLst/>
                        </a:rPr>
                        <a:t>9</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事</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1,330.57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27</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次</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806.11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43</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心</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529.31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1961616276"/>
                  </a:ext>
                </a:extLst>
              </a:tr>
              <a:tr h="277643">
                <a:tc>
                  <a:txBody>
                    <a:bodyPr/>
                    <a:lstStyle/>
                    <a:p>
                      <a:pPr algn="ctr">
                        <a:lnSpc>
                          <a:spcPct val="100000"/>
                        </a:lnSpc>
                        <a:buNone/>
                      </a:pPr>
                      <a:r>
                        <a:rPr lang="en-GB" sz="1100" noProof="0" dirty="0">
                          <a:effectLst/>
                        </a:rPr>
                        <a:t>10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话</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1,311.14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28</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母亲</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786.69</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44</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家里</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519.60</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624643286"/>
                  </a:ext>
                </a:extLst>
              </a:tr>
              <a:tr h="277643">
                <a:tc>
                  <a:txBody>
                    <a:bodyPr/>
                    <a:lstStyle/>
                    <a:p>
                      <a:pPr algn="ctr">
                        <a:lnSpc>
                          <a:spcPct val="100000"/>
                        </a:lnSpc>
                        <a:buNone/>
                      </a:pPr>
                      <a:r>
                        <a:rPr lang="en-GB" sz="1100" noProof="0" dirty="0">
                          <a:effectLst/>
                        </a:rPr>
                        <a:t>11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脸</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1,301.43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29</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种</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772.12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45</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小姐</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514.75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1961852447"/>
                  </a:ext>
                </a:extLst>
              </a:tr>
              <a:tr h="277643">
                <a:tc>
                  <a:txBody>
                    <a:bodyPr/>
                    <a:lstStyle/>
                    <a:p>
                      <a:pPr algn="ctr">
                        <a:lnSpc>
                          <a:spcPct val="100000"/>
                        </a:lnSpc>
                        <a:buNone/>
                      </a:pPr>
                      <a:r>
                        <a:rPr lang="en-GB" sz="1100" noProof="0" dirty="0">
                          <a:effectLst/>
                        </a:rPr>
                        <a:t>12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1,209.17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30</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梁</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757.55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46</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人家</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509.89</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2620392103"/>
                  </a:ext>
                </a:extLst>
              </a:tr>
              <a:tr h="277643">
                <a:tc>
                  <a:txBody>
                    <a:bodyPr/>
                    <a:lstStyle/>
                    <a:p>
                      <a:pPr algn="ctr">
                        <a:lnSpc>
                          <a:spcPct val="100000"/>
                        </a:lnSpc>
                        <a:buNone/>
                      </a:pPr>
                      <a:r>
                        <a:rPr lang="en-GB" sz="1100" noProof="0" dirty="0">
                          <a:effectLst/>
                        </a:rPr>
                        <a:t>13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只</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1,204.31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31</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件</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742.98</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47</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柳原</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505.03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254821073"/>
                  </a:ext>
                </a:extLst>
              </a:tr>
              <a:tr h="277643">
                <a:tc>
                  <a:txBody>
                    <a:bodyPr/>
                    <a:lstStyle/>
                    <a:p>
                      <a:pPr algn="ctr">
                        <a:lnSpc>
                          <a:spcPct val="100000"/>
                        </a:lnSpc>
                        <a:buNone/>
                      </a:pPr>
                      <a:r>
                        <a:rPr lang="en-GB" sz="1100" noProof="0" dirty="0">
                          <a:effectLst/>
                        </a:rPr>
                        <a:t>14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家</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1,146.04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32</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身</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713.85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48</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电话</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FFFF00"/>
                    </a:solidFill>
                  </a:tcPr>
                </a:tc>
                <a:tc>
                  <a:txBody>
                    <a:bodyPr/>
                    <a:lstStyle/>
                    <a:p>
                      <a:pPr algn="ctr">
                        <a:lnSpc>
                          <a:spcPct val="100000"/>
                        </a:lnSpc>
                        <a:buNone/>
                      </a:pPr>
                      <a:r>
                        <a:rPr lang="en-GB" sz="1100" noProof="0" dirty="0">
                          <a:effectLst/>
                        </a:rPr>
                        <a:t>505.03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3058301129"/>
                  </a:ext>
                </a:extLst>
              </a:tr>
              <a:tr h="277643">
                <a:tc>
                  <a:txBody>
                    <a:bodyPr/>
                    <a:lstStyle/>
                    <a:p>
                      <a:pPr algn="ctr">
                        <a:lnSpc>
                          <a:spcPct val="100000"/>
                        </a:lnSpc>
                        <a:buNone/>
                      </a:pPr>
                      <a:r>
                        <a:rPr lang="en-GB" sz="1100" noProof="0" dirty="0">
                          <a:effectLst/>
                        </a:rPr>
                        <a:t>15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薇龙</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1,136.33</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33</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眼睛</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699.28</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49</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眼</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495.32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1991702704"/>
                  </a:ext>
                </a:extLst>
              </a:tr>
              <a:tr h="277643">
                <a:tc>
                  <a:txBody>
                    <a:bodyPr/>
                    <a:lstStyle/>
                    <a:p>
                      <a:pPr algn="ctr">
                        <a:lnSpc>
                          <a:spcPct val="100000"/>
                        </a:lnSpc>
                        <a:buNone/>
                      </a:pPr>
                      <a:r>
                        <a:rPr lang="en-GB" sz="1100" noProof="0" dirty="0">
                          <a:effectLst/>
                        </a:rPr>
                        <a:t>16</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现在</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1,131.47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34</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老太太</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92D050"/>
                    </a:solidFill>
                  </a:tcPr>
                </a:tc>
                <a:tc>
                  <a:txBody>
                    <a:bodyPr/>
                    <a:lstStyle/>
                    <a:p>
                      <a:pPr algn="ctr">
                        <a:lnSpc>
                          <a:spcPct val="100000"/>
                        </a:lnSpc>
                        <a:buNone/>
                      </a:pPr>
                      <a:r>
                        <a:rPr lang="en-GB" sz="1100" noProof="0" dirty="0">
                          <a:effectLst/>
                        </a:rPr>
                        <a:t>684.71</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50</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传庆</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480.75</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2259847706"/>
                  </a:ext>
                </a:extLst>
              </a:tr>
              <a:tr h="404352">
                <a:tc>
                  <a:txBody>
                    <a:bodyPr/>
                    <a:lstStyle/>
                    <a:p>
                      <a:pPr algn="ctr">
                        <a:lnSpc>
                          <a:spcPct val="100000"/>
                        </a:lnSpc>
                        <a:buNone/>
                      </a:pPr>
                      <a:r>
                        <a:rPr lang="en-GB" sz="1100" noProof="0" dirty="0">
                          <a:effectLst/>
                        </a:rPr>
                        <a:t>17</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err="1">
                          <a:effectLst/>
                        </a:rPr>
                        <a:t>头</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rgbClr val="00B0F0"/>
                    </a:solidFill>
                  </a:tcPr>
                </a:tc>
                <a:tc>
                  <a:txBody>
                    <a:bodyPr/>
                    <a:lstStyle/>
                    <a:p>
                      <a:pPr algn="ctr">
                        <a:lnSpc>
                          <a:spcPct val="100000"/>
                        </a:lnSpc>
                        <a:buNone/>
                      </a:pPr>
                      <a:r>
                        <a:rPr lang="en-GB" sz="1100" noProof="0" dirty="0">
                          <a:effectLst/>
                        </a:rPr>
                        <a:t>1,092.62</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solidFill>
                            <a:schemeClr val="bg1"/>
                          </a:solidFill>
                          <a:effectLst/>
                        </a:rPr>
                        <a:t>26</a:t>
                      </a: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r>
                        <a:rPr lang="en-GB" sz="1100" noProof="0" dirty="0" err="1">
                          <a:effectLst/>
                        </a:rPr>
                        <a:t>句</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r>
                        <a:rPr lang="en-GB" sz="1100" noProof="0" dirty="0">
                          <a:effectLst/>
                        </a:rPr>
                        <a:t>825.54</a:t>
                      </a: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endParaRPr lang="en-GB" sz="1600"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solidFill>
                      <a:schemeClr val="accent1"/>
                    </a:solidFill>
                  </a:tcPr>
                </a:tc>
                <a:tc>
                  <a:txBody>
                    <a:bodyPr/>
                    <a:lstStyle/>
                    <a:p>
                      <a:pPr algn="ctr">
                        <a:lnSpc>
                          <a:spcPct val="100000"/>
                        </a:lnSpc>
                        <a:buNone/>
                      </a:pP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tc>
                  <a:txBody>
                    <a:bodyPr/>
                    <a:lstStyle/>
                    <a:p>
                      <a:pPr algn="ctr">
                        <a:lnSpc>
                          <a:spcPct val="100000"/>
                        </a:lnSpc>
                        <a:buNone/>
                      </a:pPr>
                      <a:endParaRPr lang="en-GB" sz="16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50181" marR="50181" marT="0" marB="0" anchor="ctr"/>
                </a:tc>
                <a:extLst>
                  <a:ext uri="{0D108BD9-81ED-4DB2-BD59-A6C34878D82A}">
                    <a16:rowId xmlns:a16="http://schemas.microsoft.com/office/drawing/2014/main" val="3356888907"/>
                  </a:ext>
                </a:extLst>
              </a:tr>
            </a:tbl>
          </a:graphicData>
        </a:graphic>
      </p:graphicFrame>
    </p:spTree>
    <p:extLst>
      <p:ext uri="{BB962C8B-B14F-4D97-AF65-F5344CB8AC3E}">
        <p14:creationId xmlns:p14="http://schemas.microsoft.com/office/powerpoint/2010/main" val="59354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B0A57F98-44EC-8E94-03A8-16C8EEDD65E6}"/>
              </a:ext>
            </a:extLst>
          </p:cNvPr>
          <p:cNvGraphicFramePr>
            <a:graphicFrameLocks noGrp="1"/>
          </p:cNvGraphicFramePr>
          <p:nvPr>
            <p:extLst>
              <p:ext uri="{D42A27DB-BD31-4B8C-83A1-F6EECF244321}">
                <p14:modId xmlns:p14="http://schemas.microsoft.com/office/powerpoint/2010/main" val="1304389647"/>
              </p:ext>
            </p:extLst>
          </p:nvPr>
        </p:nvGraphicFramePr>
        <p:xfrm>
          <a:off x="580768" y="308919"/>
          <a:ext cx="11071656" cy="6007946"/>
        </p:xfrm>
        <a:graphic>
          <a:graphicData uri="http://schemas.openxmlformats.org/drawingml/2006/table">
            <a:tbl>
              <a:tblPr firstRow="1" firstCol="1" bandRow="1">
                <a:tableStyleId>{5C22544A-7EE6-4342-B048-85BDC9FD1C3A}</a:tableStyleId>
              </a:tblPr>
              <a:tblGrid>
                <a:gridCol w="664525">
                  <a:extLst>
                    <a:ext uri="{9D8B030D-6E8A-4147-A177-3AD203B41FA5}">
                      <a16:colId xmlns:a16="http://schemas.microsoft.com/office/drawing/2014/main" val="730531314"/>
                    </a:ext>
                  </a:extLst>
                </a:gridCol>
                <a:gridCol w="728622">
                  <a:extLst>
                    <a:ext uri="{9D8B030D-6E8A-4147-A177-3AD203B41FA5}">
                      <a16:colId xmlns:a16="http://schemas.microsoft.com/office/drawing/2014/main" val="922284594"/>
                    </a:ext>
                  </a:extLst>
                </a:gridCol>
                <a:gridCol w="955786">
                  <a:extLst>
                    <a:ext uri="{9D8B030D-6E8A-4147-A177-3AD203B41FA5}">
                      <a16:colId xmlns:a16="http://schemas.microsoft.com/office/drawing/2014/main" val="1290273472"/>
                    </a:ext>
                  </a:extLst>
                </a:gridCol>
                <a:gridCol w="1278152">
                  <a:extLst>
                    <a:ext uri="{9D8B030D-6E8A-4147-A177-3AD203B41FA5}">
                      <a16:colId xmlns:a16="http://schemas.microsoft.com/office/drawing/2014/main" val="3841301897"/>
                    </a:ext>
                  </a:extLst>
                </a:gridCol>
                <a:gridCol w="664525">
                  <a:extLst>
                    <a:ext uri="{9D8B030D-6E8A-4147-A177-3AD203B41FA5}">
                      <a16:colId xmlns:a16="http://schemas.microsoft.com/office/drawing/2014/main" val="2572181192"/>
                    </a:ext>
                  </a:extLst>
                </a:gridCol>
                <a:gridCol w="682435">
                  <a:extLst>
                    <a:ext uri="{9D8B030D-6E8A-4147-A177-3AD203B41FA5}">
                      <a16:colId xmlns:a16="http://schemas.microsoft.com/office/drawing/2014/main" val="1367146977"/>
                    </a:ext>
                  </a:extLst>
                </a:gridCol>
                <a:gridCol w="955786">
                  <a:extLst>
                    <a:ext uri="{9D8B030D-6E8A-4147-A177-3AD203B41FA5}">
                      <a16:colId xmlns:a16="http://schemas.microsoft.com/office/drawing/2014/main" val="3799429688"/>
                    </a:ext>
                  </a:extLst>
                </a:gridCol>
                <a:gridCol w="1298871">
                  <a:extLst>
                    <a:ext uri="{9D8B030D-6E8A-4147-A177-3AD203B41FA5}">
                      <a16:colId xmlns:a16="http://schemas.microsoft.com/office/drawing/2014/main" val="1902377810"/>
                    </a:ext>
                  </a:extLst>
                </a:gridCol>
                <a:gridCol w="757859">
                  <a:extLst>
                    <a:ext uri="{9D8B030D-6E8A-4147-A177-3AD203B41FA5}">
                      <a16:colId xmlns:a16="http://schemas.microsoft.com/office/drawing/2014/main" val="251140595"/>
                    </a:ext>
                  </a:extLst>
                </a:gridCol>
                <a:gridCol w="1028365">
                  <a:extLst>
                    <a:ext uri="{9D8B030D-6E8A-4147-A177-3AD203B41FA5}">
                      <a16:colId xmlns:a16="http://schemas.microsoft.com/office/drawing/2014/main" val="1594645849"/>
                    </a:ext>
                  </a:extLst>
                </a:gridCol>
                <a:gridCol w="1028365">
                  <a:extLst>
                    <a:ext uri="{9D8B030D-6E8A-4147-A177-3AD203B41FA5}">
                      <a16:colId xmlns:a16="http://schemas.microsoft.com/office/drawing/2014/main" val="1896656016"/>
                    </a:ext>
                  </a:extLst>
                </a:gridCol>
                <a:gridCol w="1028365">
                  <a:extLst>
                    <a:ext uri="{9D8B030D-6E8A-4147-A177-3AD203B41FA5}">
                      <a16:colId xmlns:a16="http://schemas.microsoft.com/office/drawing/2014/main" val="2144993072"/>
                    </a:ext>
                  </a:extLst>
                </a:gridCol>
              </a:tblGrid>
              <a:tr h="446041">
                <a:tc gridSpan="12">
                  <a:txBody>
                    <a:bodyPr/>
                    <a:lstStyle/>
                    <a:p>
                      <a:pPr algn="ctr">
                        <a:lnSpc>
                          <a:spcPct val="100000"/>
                        </a:lnSpc>
                        <a:buNone/>
                      </a:pPr>
                      <a:r>
                        <a:rPr lang="en-GB" sz="2000" noProof="0" dirty="0">
                          <a:effectLst/>
                          <a:latin typeface="+mj-lt"/>
                          <a:ea typeface="SimSun" panose="02010600030101010101" pitchFamily="2" charset="-122"/>
                          <a:cs typeface="Times New Roman" panose="02020603050405020304" pitchFamily="18" charset="0"/>
                        </a:rPr>
                        <a:t>Keyword list</a:t>
                      </a: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hMerge="1">
                  <a:txBody>
                    <a:bodyPr/>
                    <a:lstStyle/>
                    <a:p>
                      <a:pPr>
                        <a:lnSpc>
                          <a:spcPct val="200000"/>
                        </a:lnSpc>
                        <a:buNone/>
                      </a:pPr>
                      <a:endParaRPr lang="fr-BE" sz="1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563515176"/>
                  </a:ext>
                </a:extLst>
              </a:tr>
              <a:tr h="908702">
                <a:tc>
                  <a:txBody>
                    <a:bodyPr/>
                    <a:lstStyle/>
                    <a:p>
                      <a:pPr algn="ctr">
                        <a:lnSpc>
                          <a:spcPct val="100000"/>
                        </a:lnSpc>
                        <a:buNone/>
                      </a:pPr>
                      <a:r>
                        <a:rPr lang="en-GB" sz="1100" noProof="0" dirty="0">
                          <a:effectLst/>
                        </a:rPr>
                        <a:t>Item number</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Item</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Relative frequency (focus)</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Relative frequency (reference)</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 Item number</a:t>
                      </a:r>
                    </a:p>
                  </a:txBody>
                  <a:tcPr marL="64083" marR="64083" marT="0" marB="0" anchor="ctr">
                    <a:solidFill>
                      <a:schemeClr val="accent1"/>
                    </a:solidFill>
                  </a:tcPr>
                </a:tc>
                <a:tc>
                  <a:txBody>
                    <a:bodyPr/>
                    <a:lstStyle/>
                    <a:p>
                      <a:pPr algn="ctr">
                        <a:lnSpc>
                          <a:spcPct val="100000"/>
                        </a:lnSpc>
                        <a:buNone/>
                      </a:pPr>
                      <a:r>
                        <a:rPr lang="en-GB" sz="1100" noProof="0" dirty="0">
                          <a:effectLst/>
                        </a:rPr>
                        <a:t>Item</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Relative frequency (focus)</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Relative frequency (reference)</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Item number</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a:effectLst/>
                        </a:rPr>
                        <a:t>Item</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Relative frequency (focus)</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Relative frequency (reference)</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553515937"/>
                  </a:ext>
                </a:extLst>
              </a:tr>
              <a:tr h="270493">
                <a:tc>
                  <a:txBody>
                    <a:bodyPr/>
                    <a:lstStyle/>
                    <a:p>
                      <a:pPr algn="ctr">
                        <a:lnSpc>
                          <a:spcPct val="100000"/>
                        </a:lnSpc>
                        <a:buNone/>
                      </a:pPr>
                      <a:r>
                        <a:rPr lang="en-GB" sz="1100" noProof="0" dirty="0">
                          <a:effectLst/>
                        </a:rPr>
                        <a:t>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她</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B w="12700" cap="flat" cmpd="sng" algn="ctr">
                      <a:solidFill>
                        <a:schemeClr val="tx1"/>
                      </a:solidFill>
                      <a:prstDash val="solid"/>
                      <a:round/>
                      <a:headEnd type="none" w="med" len="med"/>
                      <a:tailEnd type="none" w="med" len="med"/>
                    </a:lnB>
                    <a:solidFill>
                      <a:srgbClr val="92D050"/>
                    </a:solidFill>
                  </a:tcPr>
                </a:tc>
                <a:tc>
                  <a:txBody>
                    <a:bodyPr/>
                    <a:lstStyle/>
                    <a:p>
                      <a:pPr algn="ctr">
                        <a:lnSpc>
                          <a:spcPct val="100000"/>
                        </a:lnSpc>
                        <a:buNone/>
                      </a:pPr>
                      <a:r>
                        <a:rPr lang="en-GB" sz="1100" noProof="0" dirty="0">
                          <a:effectLst/>
                        </a:rPr>
                        <a:t>16,335.89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7,260.67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18</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巧</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1,000.35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17.36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35</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solidFill>
                      <a:schemeClr val="accent1"/>
                    </a:solidFill>
                  </a:tcPr>
                </a:tc>
                <a:tc>
                  <a:txBody>
                    <a:bodyPr/>
                    <a:lstStyle/>
                    <a:p>
                      <a:pPr algn="ctr">
                        <a:lnSpc>
                          <a:spcPct val="100000"/>
                        </a:lnSpc>
                        <a:buNone/>
                      </a:pPr>
                      <a:r>
                        <a:rPr lang="en-GB" sz="1100" noProof="0" dirty="0" err="1">
                          <a:effectLst/>
                        </a:rPr>
                        <a:t>喜欢</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679.85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200.93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2402743389"/>
                  </a:ext>
                </a:extLst>
              </a:tr>
              <a:tr h="270493">
                <a:tc>
                  <a:txBody>
                    <a:bodyPr/>
                    <a:lstStyle/>
                    <a:p>
                      <a:pPr algn="ctr">
                        <a:lnSpc>
                          <a:spcPct val="100000"/>
                        </a:lnSpc>
                        <a:buNone/>
                      </a:pPr>
                      <a:r>
                        <a:rPr lang="en-GB" sz="1100" noProof="0" dirty="0">
                          <a:effectLst/>
                        </a:rPr>
                        <a:t>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tcPr>
                </a:tc>
                <a:tc>
                  <a:txBody>
                    <a:bodyPr/>
                    <a:lstStyle/>
                    <a:p>
                      <a:pPr algn="ctr">
                        <a:lnSpc>
                          <a:spcPct val="100000"/>
                        </a:lnSpc>
                        <a:buNone/>
                      </a:pPr>
                      <a:r>
                        <a:rPr lang="en-GB" sz="1100" noProof="0" dirty="0" err="1">
                          <a:effectLst/>
                        </a:rPr>
                        <a:t>道</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6,968.49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560.61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19</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得</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4,448.18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3,620.41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36</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敦凤</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466.18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132530780"/>
                  </a:ext>
                </a:extLst>
              </a:tr>
              <a:tr h="270493">
                <a:tc>
                  <a:txBody>
                    <a:bodyPr/>
                    <a:lstStyle/>
                    <a:p>
                      <a:pPr algn="ctr">
                        <a:lnSpc>
                          <a:spcPct val="100000"/>
                        </a:lnSpc>
                        <a:buNone/>
                      </a:pPr>
                      <a:r>
                        <a:rPr lang="en-GB" sz="1100" noProof="0" dirty="0">
                          <a:effectLst/>
                        </a:rPr>
                        <a:t>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太太</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solidFill>
                      <a:srgbClr val="92D050"/>
                    </a:solidFill>
                  </a:tcPr>
                </a:tc>
                <a:tc>
                  <a:txBody>
                    <a:bodyPr/>
                    <a:lstStyle/>
                    <a:p>
                      <a:pPr algn="ctr">
                        <a:lnSpc>
                          <a:spcPct val="100000"/>
                        </a:lnSpc>
                        <a:buNone/>
                      </a:pPr>
                      <a:r>
                        <a:rPr lang="en-GB" sz="1100" noProof="0" dirty="0">
                          <a:effectLst/>
                        </a:rPr>
                        <a:t>3,588.65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524.64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20</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七</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1,116.90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297.67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37</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solidFill>
                      <a:schemeClr val="accent1"/>
                    </a:solidFill>
                  </a:tcPr>
                </a:tc>
                <a:tc>
                  <a:txBody>
                    <a:bodyPr/>
                    <a:lstStyle/>
                    <a:p>
                      <a:pPr algn="ctr">
                        <a:lnSpc>
                          <a:spcPct val="100000"/>
                        </a:lnSpc>
                        <a:buNone/>
                      </a:pPr>
                      <a:r>
                        <a:rPr lang="en-GB" sz="1100" noProof="0" dirty="0" err="1">
                          <a:effectLst/>
                        </a:rPr>
                        <a:t>仿佛</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820.68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355.96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3451850232"/>
                  </a:ext>
                </a:extLst>
              </a:tr>
              <a:tr h="270493">
                <a:tc>
                  <a:txBody>
                    <a:bodyPr/>
                    <a:lstStyle/>
                    <a:p>
                      <a:pPr algn="ctr">
                        <a:lnSpc>
                          <a:spcPct val="100000"/>
                        </a:lnSpc>
                        <a:buNone/>
                      </a:pPr>
                      <a:r>
                        <a:rPr lang="en-GB" sz="1100" noProof="0" dirty="0">
                          <a:effectLst/>
                        </a:rPr>
                        <a:t>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一</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18,982.46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16,129.99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21</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没</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1,957.00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1,147.27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38</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长安</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tcPr>
                </a:tc>
                <a:tc>
                  <a:txBody>
                    <a:bodyPr/>
                    <a:lstStyle/>
                    <a:p>
                      <a:pPr algn="ctr">
                        <a:lnSpc>
                          <a:spcPct val="100000"/>
                        </a:lnSpc>
                        <a:buNone/>
                      </a:pPr>
                      <a:r>
                        <a:rPr lang="en-GB" sz="1100" noProof="0" dirty="0">
                          <a:effectLst/>
                        </a:rPr>
                        <a:t>461.33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1.24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651594054"/>
                  </a:ext>
                </a:extLst>
              </a:tr>
              <a:tr h="270493">
                <a:tc>
                  <a:txBody>
                    <a:bodyPr/>
                    <a:lstStyle/>
                    <a:p>
                      <a:pPr algn="ctr">
                        <a:lnSpc>
                          <a:spcPct val="100000"/>
                        </a:lnSpc>
                        <a:buNone/>
                      </a:pPr>
                      <a:r>
                        <a:rPr lang="en-GB" sz="1100" noProof="0" dirty="0">
                          <a:effectLst/>
                        </a:rPr>
                        <a:t>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你</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10,192.93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7528,57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22</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只</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3,297.28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2,511.59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39</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米</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480.75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35.97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107499321"/>
                  </a:ext>
                </a:extLst>
              </a:tr>
              <a:tr h="270493">
                <a:tc>
                  <a:txBody>
                    <a:bodyPr/>
                    <a:lstStyle/>
                    <a:p>
                      <a:pPr algn="ctr">
                        <a:lnSpc>
                          <a:spcPct val="100000"/>
                        </a:lnSpc>
                        <a:buNone/>
                      </a:pPr>
                      <a:r>
                        <a:rPr lang="en-GB" sz="1100" noProof="0" dirty="0">
                          <a:effectLst/>
                        </a:rPr>
                        <a:t>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了</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29,923.22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27,234.32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23</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梁</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757.55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3.72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40</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身</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00B0F0"/>
                    </a:solidFill>
                  </a:tcPr>
                </a:tc>
                <a:tc>
                  <a:txBody>
                    <a:bodyPr/>
                    <a:lstStyle/>
                    <a:p>
                      <a:pPr algn="ctr">
                        <a:lnSpc>
                          <a:spcPct val="100000"/>
                        </a:lnSpc>
                        <a:buNone/>
                      </a:pPr>
                      <a:r>
                        <a:rPr lang="en-GB" sz="1100" noProof="0" dirty="0">
                          <a:effectLst/>
                        </a:rPr>
                        <a:t>713.85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275.34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3343143359"/>
                  </a:ext>
                </a:extLst>
              </a:tr>
              <a:tr h="297904">
                <a:tc>
                  <a:txBody>
                    <a:bodyPr/>
                    <a:lstStyle/>
                    <a:p>
                      <a:pPr algn="ctr">
                        <a:lnSpc>
                          <a:spcPct val="100000"/>
                        </a:lnSpc>
                        <a:buNone/>
                      </a:pPr>
                      <a:r>
                        <a:rPr lang="en-GB" sz="1100" noProof="0" dirty="0">
                          <a:effectLst/>
                        </a:rPr>
                        <a:t>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着</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11,033.04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9,329.47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200000"/>
                        </a:lnSpc>
                        <a:buNone/>
                      </a:pPr>
                      <a:r>
                        <a:rPr lang="en-GB" sz="1100" b="1" kern="1200" noProof="0" dirty="0">
                          <a:solidFill>
                            <a:schemeClr val="bg1"/>
                          </a:solidFill>
                          <a:effectLst/>
                          <a:latin typeface="+mn-lt"/>
                          <a:ea typeface="+mn-ea"/>
                          <a:cs typeface="+mn-cs"/>
                        </a:rPr>
                        <a:t>24</a:t>
                      </a:r>
                    </a:p>
                  </a:txBody>
                  <a:tcPr marL="68580" marR="68580" marT="0" marB="0" anchor="ctr">
                    <a:solidFill>
                      <a:schemeClr val="accent1"/>
                    </a:solidFill>
                  </a:tcPr>
                </a:tc>
                <a:tc>
                  <a:txBody>
                    <a:bodyPr/>
                    <a:lstStyle/>
                    <a:p>
                      <a:pPr algn="ctr">
                        <a:lnSpc>
                          <a:spcPct val="200000"/>
                        </a:lnSpc>
                        <a:buNone/>
                      </a:pPr>
                      <a:r>
                        <a:rPr lang="en-GB" sz="1100" kern="1200" noProof="0" dirty="0" err="1">
                          <a:solidFill>
                            <a:schemeClr val="dk1"/>
                          </a:solidFill>
                          <a:effectLst/>
                          <a:latin typeface="+mn-lt"/>
                          <a:ea typeface="+mn-ea"/>
                          <a:cs typeface="+mn-cs"/>
                        </a:rPr>
                        <a:t>老太太</a:t>
                      </a:r>
                      <a:endParaRPr lang="en-GB" sz="1100" kern="1200" noProof="0" dirty="0">
                        <a:solidFill>
                          <a:schemeClr val="dk1"/>
                        </a:solidFill>
                        <a:effectLst/>
                        <a:latin typeface="+mn-lt"/>
                        <a:ea typeface="+mn-ea"/>
                        <a:cs typeface="+mn-cs"/>
                      </a:endParaRPr>
                    </a:p>
                  </a:txBody>
                  <a:tcPr marL="68580" marR="68580" marT="0" marB="0" anchor="ctr">
                    <a:solidFill>
                      <a:srgbClr val="92D050"/>
                    </a:solidFill>
                  </a:tcPr>
                </a:tc>
                <a:tc>
                  <a:txBody>
                    <a:bodyPr/>
                    <a:lstStyle/>
                    <a:p>
                      <a:pPr algn="ctr">
                        <a:lnSpc>
                          <a:spcPct val="200000"/>
                        </a:lnSpc>
                        <a:buNone/>
                      </a:pPr>
                      <a:r>
                        <a:rPr lang="en-GB" sz="1100" kern="1200" noProof="0" dirty="0">
                          <a:solidFill>
                            <a:schemeClr val="dk1"/>
                          </a:solidFill>
                          <a:effectLst/>
                          <a:latin typeface="+mn-lt"/>
                          <a:ea typeface="+mn-ea"/>
                          <a:cs typeface="+mn-cs"/>
                        </a:rPr>
                        <a:t>684.71</a:t>
                      </a:r>
                    </a:p>
                  </a:txBody>
                  <a:tcPr marL="68580" marR="68580" marT="0" marB="0" anchor="ctr"/>
                </a:tc>
                <a:tc>
                  <a:txBody>
                    <a:bodyPr/>
                    <a:lstStyle/>
                    <a:p>
                      <a:pPr algn="ctr">
                        <a:lnSpc>
                          <a:spcPct val="200000"/>
                        </a:lnSpc>
                        <a:buNone/>
                      </a:pPr>
                      <a:r>
                        <a:rPr lang="en-GB" sz="1100" kern="1200" noProof="0" dirty="0">
                          <a:solidFill>
                            <a:schemeClr val="dk1"/>
                          </a:solidFill>
                          <a:effectLst/>
                          <a:latin typeface="+mn-lt"/>
                          <a:ea typeface="+mn-ea"/>
                          <a:cs typeface="+mn-cs"/>
                        </a:rPr>
                        <a:t>12.40</a:t>
                      </a:r>
                    </a:p>
                  </a:txBody>
                  <a:tcPr marL="68580" marR="68580" marT="0" marB="0" anchor="ctr"/>
                </a:tc>
                <a:tc>
                  <a:txBody>
                    <a:bodyPr/>
                    <a:lstStyle/>
                    <a:p>
                      <a:pPr algn="ctr">
                        <a:lnSpc>
                          <a:spcPct val="100000"/>
                        </a:lnSpc>
                        <a:buNone/>
                      </a:pPr>
                      <a:r>
                        <a:rPr lang="en-GB" sz="1100" b="1" noProof="0" dirty="0">
                          <a:solidFill>
                            <a:schemeClr val="bg1"/>
                          </a:solidFill>
                          <a:effectLst/>
                        </a:rPr>
                        <a:t>41</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声道</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441.90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3.72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4044991931"/>
                  </a:ext>
                </a:extLst>
              </a:tr>
              <a:tr h="297904">
                <a:tc>
                  <a:txBody>
                    <a:bodyPr/>
                    <a:lstStyle/>
                    <a:p>
                      <a:pPr algn="ctr">
                        <a:lnSpc>
                          <a:spcPct val="100000"/>
                        </a:lnSpc>
                        <a:buNone/>
                      </a:pPr>
                      <a:r>
                        <a:rPr lang="en-GB" sz="1100" noProof="0" dirty="0">
                          <a:effectLst/>
                        </a:rPr>
                        <a:t>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tcPr>
                </a:tc>
                <a:tc>
                  <a:txBody>
                    <a:bodyPr/>
                    <a:lstStyle/>
                    <a:p>
                      <a:pPr algn="ctr">
                        <a:lnSpc>
                          <a:spcPct val="100000"/>
                        </a:lnSpc>
                        <a:buNone/>
                      </a:pPr>
                      <a:r>
                        <a:rPr lang="en-GB" sz="1100" noProof="0" dirty="0" err="1">
                          <a:effectLst/>
                        </a:rPr>
                        <a:t>笑</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3,049.62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1,467.27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200000"/>
                        </a:lnSpc>
                        <a:buNone/>
                      </a:pPr>
                      <a:r>
                        <a:rPr lang="en-GB" sz="1100" b="1" kern="1200" noProof="0" dirty="0">
                          <a:solidFill>
                            <a:schemeClr val="bg1"/>
                          </a:solidFill>
                          <a:effectLst/>
                          <a:latin typeface="+mn-lt"/>
                          <a:ea typeface="+mn-ea"/>
                          <a:cs typeface="+mn-cs"/>
                        </a:rPr>
                        <a:t>25</a:t>
                      </a:r>
                    </a:p>
                  </a:txBody>
                  <a:tcPr marL="68580" marR="68580" marT="0" marB="0" anchor="ctr">
                    <a:solidFill>
                      <a:schemeClr val="accent1"/>
                    </a:solidFill>
                  </a:tcPr>
                </a:tc>
                <a:tc>
                  <a:txBody>
                    <a:bodyPr/>
                    <a:lstStyle/>
                    <a:p>
                      <a:pPr algn="ctr">
                        <a:lnSpc>
                          <a:spcPct val="200000"/>
                        </a:lnSpc>
                        <a:buNone/>
                      </a:pPr>
                      <a:r>
                        <a:rPr lang="en-GB" sz="1100" kern="1200" noProof="0" dirty="0" err="1">
                          <a:solidFill>
                            <a:schemeClr val="dk1"/>
                          </a:solidFill>
                          <a:effectLst/>
                          <a:latin typeface="+mn-lt"/>
                          <a:ea typeface="+mn-ea"/>
                          <a:cs typeface="+mn-cs"/>
                        </a:rPr>
                        <a:t>罗杰</a:t>
                      </a:r>
                      <a:endParaRPr lang="en-GB" sz="1100" kern="1200" noProof="0" dirty="0">
                        <a:solidFill>
                          <a:schemeClr val="dk1"/>
                        </a:solidFill>
                        <a:effectLst/>
                        <a:latin typeface="+mn-lt"/>
                        <a:ea typeface="+mn-ea"/>
                        <a:cs typeface="+mn-cs"/>
                      </a:endParaRPr>
                    </a:p>
                  </a:txBody>
                  <a:tcPr marL="68580" marR="68580" marT="0" marB="0" anchor="ctr"/>
                </a:tc>
                <a:tc>
                  <a:txBody>
                    <a:bodyPr/>
                    <a:lstStyle/>
                    <a:p>
                      <a:pPr algn="ctr">
                        <a:lnSpc>
                          <a:spcPct val="200000"/>
                        </a:lnSpc>
                        <a:buNone/>
                      </a:pPr>
                      <a:r>
                        <a:rPr lang="en-GB" sz="1100" kern="1200" noProof="0" dirty="0">
                          <a:solidFill>
                            <a:schemeClr val="dk1"/>
                          </a:solidFill>
                          <a:effectLst/>
                          <a:latin typeface="+mn-lt"/>
                          <a:ea typeface="+mn-ea"/>
                          <a:cs typeface="+mn-cs"/>
                        </a:rPr>
                        <a:t>670.14</a:t>
                      </a:r>
                    </a:p>
                  </a:txBody>
                  <a:tcPr marL="68580" marR="68580" marT="0" marB="0" anchor="ctr"/>
                </a:tc>
                <a:tc>
                  <a:txBody>
                    <a:bodyPr/>
                    <a:lstStyle/>
                    <a:p>
                      <a:pPr algn="ctr">
                        <a:lnSpc>
                          <a:spcPct val="200000"/>
                        </a:lnSpc>
                        <a:buNone/>
                      </a:pPr>
                      <a:r>
                        <a:rPr lang="en-GB" sz="1100" kern="1200" noProof="0" dirty="0">
                          <a:solidFill>
                            <a:schemeClr val="dk1"/>
                          </a:solidFill>
                          <a:effectLst/>
                          <a:latin typeface="+mn-lt"/>
                          <a:ea typeface="+mn-ea"/>
                          <a:cs typeface="+mn-cs"/>
                        </a:rPr>
                        <a:t>0.00</a:t>
                      </a:r>
                    </a:p>
                  </a:txBody>
                  <a:tcPr marL="68580" marR="68580" marT="0" marB="0" anchor="ctr"/>
                </a:tc>
                <a:tc>
                  <a:txBody>
                    <a:bodyPr/>
                    <a:lstStyle/>
                    <a:p>
                      <a:pPr algn="ctr">
                        <a:lnSpc>
                          <a:spcPct val="100000"/>
                        </a:lnSpc>
                        <a:buNone/>
                      </a:pPr>
                      <a:r>
                        <a:rPr lang="en-GB" sz="1100" b="1" noProof="0" dirty="0">
                          <a:solidFill>
                            <a:schemeClr val="bg1"/>
                          </a:solidFill>
                          <a:effectLst/>
                        </a:rPr>
                        <a:t>42</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别</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655.57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218.29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3402914535"/>
                  </a:ext>
                </a:extLst>
              </a:tr>
              <a:tr h="270493">
                <a:tc>
                  <a:txBody>
                    <a:bodyPr/>
                    <a:lstStyle/>
                    <a:p>
                      <a:pPr algn="ctr">
                        <a:lnSpc>
                          <a:spcPct val="100000"/>
                        </a:lnSpc>
                        <a:buNone/>
                      </a:pPr>
                      <a:r>
                        <a:rPr lang="en-GB" sz="1100" noProof="0" dirty="0">
                          <a:effectLst/>
                        </a:rPr>
                        <a:t>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上</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tcPr>
                </a:tc>
                <a:tc>
                  <a:txBody>
                    <a:bodyPr/>
                    <a:lstStyle/>
                    <a:p>
                      <a:pPr algn="ctr">
                        <a:lnSpc>
                          <a:spcPct val="100000"/>
                        </a:lnSpc>
                        <a:buNone/>
                      </a:pPr>
                      <a:r>
                        <a:rPr lang="en-GB" sz="1100" noProof="0" dirty="0">
                          <a:effectLst/>
                        </a:rPr>
                        <a:t>6,108.96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4,884.27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kern="1200" noProof="0" dirty="0">
                          <a:solidFill>
                            <a:schemeClr val="bg1"/>
                          </a:solidFill>
                          <a:effectLst/>
                          <a:latin typeface="+mn-lt"/>
                          <a:ea typeface="+mn-ea"/>
                          <a:cs typeface="+mn-cs"/>
                        </a:rPr>
                        <a:t>26</a:t>
                      </a:r>
                    </a:p>
                  </a:txBody>
                  <a:tcPr marL="64083" marR="64083" marT="0" marB="0" anchor="ctr">
                    <a:solidFill>
                      <a:schemeClr val="accent1"/>
                    </a:solidFill>
                  </a:tcPr>
                </a:tc>
                <a:tc>
                  <a:txBody>
                    <a:bodyPr/>
                    <a:lstStyle/>
                    <a:p>
                      <a:pPr algn="ctr">
                        <a:lnSpc>
                          <a:spcPct val="100000"/>
                        </a:lnSpc>
                        <a:buNone/>
                      </a:pPr>
                      <a:r>
                        <a:rPr lang="en-GB" sz="1100" noProof="0" dirty="0" err="1">
                          <a:effectLst/>
                        </a:rPr>
                        <a:t>女人</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1,029.49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370.85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43</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solidFill>
                      <a:schemeClr val="accent1"/>
                    </a:solidFill>
                  </a:tcPr>
                </a:tc>
                <a:tc>
                  <a:txBody>
                    <a:bodyPr/>
                    <a:lstStyle/>
                    <a:p>
                      <a:pPr algn="ctr">
                        <a:lnSpc>
                          <a:spcPct val="100000"/>
                        </a:lnSpc>
                        <a:buNone/>
                      </a:pPr>
                      <a:r>
                        <a:rPr lang="en-GB" sz="1100" noProof="0" dirty="0" err="1">
                          <a:effectLst/>
                        </a:rPr>
                        <a:t>爱</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980.93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548.21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2482561883"/>
                  </a:ext>
                </a:extLst>
              </a:tr>
              <a:tr h="270493">
                <a:tc>
                  <a:txBody>
                    <a:bodyPr/>
                    <a:lstStyle/>
                    <a:p>
                      <a:pPr algn="ctr">
                        <a:lnSpc>
                          <a:spcPct val="100000"/>
                        </a:lnSpc>
                        <a:buNone/>
                      </a:pPr>
                      <a:r>
                        <a:rPr lang="en-GB" sz="1100" noProof="0" dirty="0">
                          <a:effectLst/>
                        </a:rPr>
                        <a:t>10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薇龙</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1,165.46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27</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手</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00B0F0"/>
                    </a:solidFill>
                  </a:tcPr>
                </a:tc>
                <a:tc>
                  <a:txBody>
                    <a:bodyPr/>
                    <a:lstStyle/>
                    <a:p>
                      <a:pPr algn="ctr">
                        <a:lnSpc>
                          <a:spcPct val="100000"/>
                        </a:lnSpc>
                        <a:buNone/>
                      </a:pPr>
                      <a:r>
                        <a:rPr lang="en-GB" sz="1100" noProof="0" dirty="0">
                          <a:effectLst/>
                        </a:rPr>
                        <a:t>1,558.80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942.62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44</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白</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solidFill>
                      <a:schemeClr val="accent5"/>
                    </a:solidFill>
                  </a:tcPr>
                </a:tc>
                <a:tc>
                  <a:txBody>
                    <a:bodyPr/>
                    <a:lstStyle/>
                    <a:p>
                      <a:pPr algn="ctr">
                        <a:lnSpc>
                          <a:spcPct val="100000"/>
                        </a:lnSpc>
                        <a:buNone/>
                      </a:pPr>
                      <a:r>
                        <a:rPr lang="en-GB" sz="1100" noProof="0" dirty="0">
                          <a:effectLst/>
                        </a:rPr>
                        <a:t>796.40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367.13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026946864"/>
                  </a:ext>
                </a:extLst>
              </a:tr>
              <a:tr h="270493">
                <a:tc>
                  <a:txBody>
                    <a:bodyPr/>
                    <a:lstStyle/>
                    <a:p>
                      <a:pPr algn="ctr">
                        <a:lnSpc>
                          <a:spcPct val="100000"/>
                        </a:lnSpc>
                        <a:buNone/>
                      </a:pPr>
                      <a:r>
                        <a:rPr lang="en-GB" sz="1100" noProof="0" dirty="0">
                          <a:effectLst/>
                        </a:rPr>
                        <a:t>11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是</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15,131.58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13,952.04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28</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与</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1150.89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548.21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45</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双</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592.44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167.44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3413125789"/>
                  </a:ext>
                </a:extLst>
              </a:tr>
              <a:tr h="270493">
                <a:tc>
                  <a:txBody>
                    <a:bodyPr/>
                    <a:lstStyle/>
                    <a:p>
                      <a:pPr algn="ctr">
                        <a:lnSpc>
                          <a:spcPct val="100000"/>
                        </a:lnSpc>
                        <a:buNone/>
                      </a:pPr>
                      <a:r>
                        <a:rPr lang="en-GB" sz="1100" noProof="0" dirty="0">
                          <a:effectLst/>
                        </a:rPr>
                        <a:t>12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振保</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1,160.61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29</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孩子</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898.38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351.00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46</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向</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1,277.15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852.08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459871618"/>
                  </a:ext>
                </a:extLst>
              </a:tr>
              <a:tr h="270493">
                <a:tc>
                  <a:txBody>
                    <a:bodyPr/>
                    <a:lstStyle/>
                    <a:p>
                      <a:pPr algn="ctr">
                        <a:lnSpc>
                          <a:spcPct val="100000"/>
                        </a:lnSpc>
                        <a:buNone/>
                      </a:pPr>
                      <a:r>
                        <a:rPr lang="en-GB" sz="1100" noProof="0" dirty="0">
                          <a:effectLst/>
                        </a:rPr>
                        <a:t>13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小寒</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1,141.18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30</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传庆</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529.31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47</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娇蕊</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422.48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2009471027"/>
                  </a:ext>
                </a:extLst>
              </a:tr>
              <a:tr h="270493">
                <a:tc>
                  <a:txBody>
                    <a:bodyPr/>
                    <a:lstStyle/>
                    <a:p>
                      <a:pPr algn="ctr">
                        <a:lnSpc>
                          <a:spcPct val="100000"/>
                        </a:lnSpc>
                        <a:buNone/>
                      </a:pPr>
                      <a:r>
                        <a:rPr lang="en-GB" sz="1100" noProof="0" dirty="0">
                          <a:effectLst/>
                        </a:rPr>
                        <a:t>14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里</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5,676.77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4,579.16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31</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香港</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FFFF00"/>
                    </a:solidFill>
                  </a:tcPr>
                </a:tc>
                <a:tc>
                  <a:txBody>
                    <a:bodyPr/>
                    <a:lstStyle/>
                    <a:p>
                      <a:pPr algn="ctr">
                        <a:lnSpc>
                          <a:spcPct val="100000"/>
                        </a:lnSpc>
                        <a:buNone/>
                      </a:pPr>
                      <a:r>
                        <a:rPr lang="en-GB" sz="1100" noProof="0" dirty="0">
                          <a:effectLst/>
                        </a:rPr>
                        <a:t>543.88</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26.05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48</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太</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1,087.76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668.52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2389324651"/>
                  </a:ext>
                </a:extLst>
              </a:tr>
              <a:tr h="270493">
                <a:tc>
                  <a:txBody>
                    <a:bodyPr/>
                    <a:lstStyle/>
                    <a:p>
                      <a:pPr algn="ctr">
                        <a:lnSpc>
                          <a:spcPct val="100000"/>
                        </a:lnSpc>
                        <a:buNone/>
                      </a:pPr>
                      <a:r>
                        <a:rPr lang="en-GB" sz="1100" noProof="0" dirty="0">
                          <a:effectLst/>
                        </a:rPr>
                        <a:t>15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R w="12700" cap="flat" cmpd="sng" algn="ctr">
                      <a:solidFill>
                        <a:schemeClr val="tx1"/>
                      </a:solidFill>
                      <a:prstDash val="solid"/>
                      <a:round/>
                      <a:headEnd type="none" w="med" len="med"/>
                      <a:tailEnd type="none" w="med" len="med"/>
                    </a:lnR>
                  </a:tcPr>
                </a:tc>
                <a:tc>
                  <a:txBody>
                    <a:bodyPr/>
                    <a:lstStyle/>
                    <a:p>
                      <a:pPr algn="ctr">
                        <a:lnSpc>
                          <a:spcPct val="100000"/>
                        </a:lnSpc>
                        <a:buNone/>
                      </a:pPr>
                      <a:r>
                        <a:rPr lang="en-GB" sz="1100" noProof="0" dirty="0" err="1">
                          <a:effectLst/>
                        </a:rPr>
                        <a:t>像</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buNone/>
                      </a:pPr>
                      <a:r>
                        <a:rPr lang="en-GB" sz="1100" noProof="0" dirty="0">
                          <a:effectLst/>
                        </a:rPr>
                        <a:t>1,991.00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L w="12700" cap="flat" cmpd="sng" algn="ctr">
                      <a:solidFill>
                        <a:schemeClr val="tx1"/>
                      </a:solidFill>
                      <a:prstDash val="solid"/>
                      <a:round/>
                      <a:headEnd type="none" w="med" len="med"/>
                      <a:tailEnd type="none" w="med" len="med"/>
                    </a:lnL>
                  </a:tcPr>
                </a:tc>
                <a:tc>
                  <a:txBody>
                    <a:bodyPr/>
                    <a:lstStyle/>
                    <a:p>
                      <a:pPr algn="ctr">
                        <a:lnSpc>
                          <a:spcPct val="100000"/>
                        </a:lnSpc>
                        <a:buNone/>
                      </a:pPr>
                      <a:r>
                        <a:rPr lang="en-GB" sz="1100" noProof="0" dirty="0">
                          <a:effectLst/>
                        </a:rPr>
                        <a:t>902.93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32</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柳原</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514.75</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49</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替</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626.44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213.33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355197685"/>
                  </a:ext>
                </a:extLst>
              </a:tr>
              <a:tr h="270493">
                <a:tc>
                  <a:txBody>
                    <a:bodyPr/>
                    <a:lstStyle/>
                    <a:p>
                      <a:pPr algn="ctr">
                        <a:lnSpc>
                          <a:spcPct val="100000"/>
                        </a:lnSpc>
                        <a:buNone/>
                      </a:pPr>
                      <a:r>
                        <a:rPr lang="en-GB" sz="1100" noProof="0" dirty="0">
                          <a:effectLst/>
                        </a:rPr>
                        <a:t>16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流苏</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lnT w="12700" cap="flat" cmpd="sng" algn="ctr">
                      <a:solidFill>
                        <a:schemeClr val="tx1"/>
                      </a:solidFill>
                      <a:prstDash val="solid"/>
                      <a:round/>
                      <a:headEnd type="none" w="med" len="med"/>
                      <a:tailEnd type="none" w="med" len="med"/>
                    </a:lnT>
                  </a:tcPr>
                </a:tc>
                <a:tc>
                  <a:txBody>
                    <a:bodyPr/>
                    <a:lstStyle/>
                    <a:p>
                      <a:pPr algn="ctr">
                        <a:lnSpc>
                          <a:spcPct val="100000"/>
                        </a:lnSpc>
                        <a:buNone/>
                      </a:pPr>
                      <a:r>
                        <a:rPr lang="en-GB" sz="1100" noProof="0" dirty="0">
                          <a:effectLst/>
                        </a:rPr>
                        <a:t>1,053.77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1.24</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33</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人</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5,803.03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5,303.49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50</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母亲</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786.69</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385.73</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46530815"/>
                  </a:ext>
                </a:extLst>
              </a:tr>
              <a:tr h="270493">
                <a:tc>
                  <a:txBody>
                    <a:bodyPr/>
                    <a:lstStyle/>
                    <a:p>
                      <a:pPr algn="ctr">
                        <a:lnSpc>
                          <a:spcPct val="100000"/>
                        </a:lnSpc>
                        <a:buNone/>
                      </a:pPr>
                      <a:r>
                        <a:rPr lang="en-GB" sz="1100" noProof="0" dirty="0">
                          <a:effectLst/>
                        </a:rPr>
                        <a:t>17</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err="1">
                          <a:effectLst/>
                        </a:rPr>
                        <a:t>先生</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rgbClr val="92D050"/>
                    </a:solidFill>
                  </a:tcPr>
                </a:tc>
                <a:tc>
                  <a:txBody>
                    <a:bodyPr/>
                    <a:lstStyle/>
                    <a:p>
                      <a:pPr algn="ctr">
                        <a:lnSpc>
                          <a:spcPct val="100000"/>
                        </a:lnSpc>
                        <a:buNone/>
                      </a:pPr>
                      <a:r>
                        <a:rPr lang="en-GB" sz="1100" noProof="0" dirty="0">
                          <a:effectLst/>
                        </a:rPr>
                        <a:t>1,680.21</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694.56</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34</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err="1">
                          <a:effectLst/>
                        </a:rPr>
                        <a:t>愫细</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495.32</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0.00</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b="1" noProof="0" dirty="0">
                          <a:solidFill>
                            <a:schemeClr val="bg1"/>
                          </a:solidFill>
                          <a:effectLst/>
                        </a:rPr>
                        <a:t> </a:t>
                      </a:r>
                      <a:endParaRPr lang="en-GB" sz="2000" b="1" noProof="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solidFill>
                      <a:schemeClr val="accent1"/>
                    </a:solidFill>
                  </a:tcPr>
                </a:tc>
                <a:tc>
                  <a:txBody>
                    <a:bodyPr/>
                    <a:lstStyle/>
                    <a:p>
                      <a:pPr algn="ctr">
                        <a:lnSpc>
                          <a:spcPct val="100000"/>
                        </a:lnSpc>
                        <a:buNone/>
                      </a:pPr>
                      <a:r>
                        <a:rPr lang="en-GB" sz="1100" noProof="0" dirty="0">
                          <a:effectLst/>
                        </a:rPr>
                        <a:t> </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 </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tc>
                  <a:txBody>
                    <a:bodyPr/>
                    <a:lstStyle/>
                    <a:p>
                      <a:pPr algn="ctr">
                        <a:lnSpc>
                          <a:spcPct val="100000"/>
                        </a:lnSpc>
                        <a:buNone/>
                      </a:pPr>
                      <a:r>
                        <a:rPr lang="en-GB" sz="1100" noProof="0" dirty="0">
                          <a:effectLst/>
                        </a:rPr>
                        <a:t> </a:t>
                      </a:r>
                      <a:endParaRPr lang="en-GB" sz="2000" noProof="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4083" marR="64083" marT="0" marB="0" anchor="ctr"/>
                </a:tc>
                <a:extLst>
                  <a:ext uri="{0D108BD9-81ED-4DB2-BD59-A6C34878D82A}">
                    <a16:rowId xmlns:a16="http://schemas.microsoft.com/office/drawing/2014/main" val="1107775849"/>
                  </a:ext>
                </a:extLst>
              </a:tr>
            </a:tbl>
          </a:graphicData>
        </a:graphic>
      </p:graphicFrame>
    </p:spTree>
    <p:extLst>
      <p:ext uri="{BB962C8B-B14F-4D97-AF65-F5344CB8AC3E}">
        <p14:creationId xmlns:p14="http://schemas.microsoft.com/office/powerpoint/2010/main" val="3023353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22DFC2-9834-619C-CE91-C19508A49ACC}"/>
              </a:ext>
            </a:extLst>
          </p:cNvPr>
          <p:cNvSpPr>
            <a:spLocks noGrp="1"/>
          </p:cNvSpPr>
          <p:nvPr>
            <p:ph type="title"/>
          </p:nvPr>
        </p:nvSpPr>
        <p:spPr/>
        <p:txBody>
          <a:bodyPr/>
          <a:lstStyle/>
          <a:p>
            <a:r>
              <a:rPr lang="en-GB" noProof="0" dirty="0" err="1"/>
              <a:t>SketchEngine</a:t>
            </a:r>
            <a:r>
              <a:rPr lang="en-GB" noProof="0" dirty="0"/>
              <a:t>: results</a:t>
            </a:r>
          </a:p>
        </p:txBody>
      </p:sp>
      <p:graphicFrame>
        <p:nvGraphicFramePr>
          <p:cNvPr id="4" name="Espace réservé du contenu 3">
            <a:extLst>
              <a:ext uri="{FF2B5EF4-FFF2-40B4-BE49-F238E27FC236}">
                <a16:creationId xmlns:a16="http://schemas.microsoft.com/office/drawing/2014/main" id="{4D5E9AA5-222C-5322-FC73-554ADB9DEEBE}"/>
              </a:ext>
            </a:extLst>
          </p:cNvPr>
          <p:cNvGraphicFramePr>
            <a:graphicFrameLocks noGrp="1"/>
          </p:cNvGraphicFramePr>
          <p:nvPr>
            <p:ph idx="1"/>
            <p:extLst>
              <p:ext uri="{D42A27DB-BD31-4B8C-83A1-F6EECF244321}">
                <p14:modId xmlns:p14="http://schemas.microsoft.com/office/powerpoint/2010/main" val="286712100"/>
              </p:ext>
            </p:extLst>
          </p:nvPr>
        </p:nvGraphicFramePr>
        <p:xfrm>
          <a:off x="1066800" y="2103438"/>
          <a:ext cx="10058400"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9379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4FF9CC-EB5C-C520-CED9-65F2817EDC95}"/>
              </a:ext>
            </a:extLst>
          </p:cNvPr>
          <p:cNvSpPr>
            <a:spLocks noGrp="1"/>
          </p:cNvSpPr>
          <p:nvPr>
            <p:ph type="title"/>
          </p:nvPr>
        </p:nvSpPr>
        <p:spPr/>
        <p:txBody>
          <a:bodyPr/>
          <a:lstStyle/>
          <a:p>
            <a:r>
              <a:rPr lang="en-GB" noProof="0" dirty="0"/>
              <a:t>Analysis of excerpts</a:t>
            </a:r>
          </a:p>
        </p:txBody>
      </p:sp>
      <p:pic>
        <p:nvPicPr>
          <p:cNvPr id="10" name="Picture 6" descr="Une image contenant personne, habits, Visage humain, plein air&#10;&#10;Le contenu généré par l’IA peut être incorrect.">
            <a:extLst>
              <a:ext uri="{FF2B5EF4-FFF2-40B4-BE49-F238E27FC236}">
                <a16:creationId xmlns:a16="http://schemas.microsoft.com/office/drawing/2014/main" id="{DCBF33A1-0A07-B33A-C4CA-A9F30002D9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0323" b="-2"/>
          <a:stretch>
            <a:fillRect/>
          </a:stretch>
        </p:blipFill>
        <p:spPr bwMode="auto">
          <a:xfrm>
            <a:off x="6096000" y="2296110"/>
            <a:ext cx="3694432" cy="31035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La cangue d'or de Eileen Chang aux éditions Bleu De Chine | lecteurs.com">
            <a:extLst>
              <a:ext uri="{FF2B5EF4-FFF2-40B4-BE49-F238E27FC236}">
                <a16:creationId xmlns:a16="http://schemas.microsoft.com/office/drawing/2014/main" id="{998D31B5-12FB-5563-9005-BC851CF7D69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r="1849" b="-3"/>
          <a:stretch>
            <a:fillRect/>
          </a:stretch>
        </p:blipFill>
        <p:spPr bwMode="auto">
          <a:xfrm>
            <a:off x="2237090" y="1759013"/>
            <a:ext cx="2691859" cy="4177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67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4A1E76-2DFD-4991-6DEC-B044AF92582D}"/>
              </a:ext>
            </a:extLst>
          </p:cNvPr>
          <p:cNvSpPr>
            <a:spLocks noGrp="1"/>
          </p:cNvSpPr>
          <p:nvPr>
            <p:ph type="title"/>
          </p:nvPr>
        </p:nvSpPr>
        <p:spPr/>
        <p:txBody>
          <a:bodyPr>
            <a:normAutofit fontScale="90000"/>
          </a:bodyPr>
          <a:lstStyle/>
          <a:p>
            <a:r>
              <a:rPr lang="en-GB" noProof="0" dirty="0"/>
              <a:t>Analysis of one excerpt in </a:t>
            </a:r>
            <a:r>
              <a:rPr lang="en-GB" i="1" noProof="0" dirty="0"/>
              <a:t>The Golden Cangue</a:t>
            </a:r>
            <a:endParaRPr lang="en-GB" noProof="0" dirty="0"/>
          </a:p>
        </p:txBody>
      </p:sp>
      <p:sp>
        <p:nvSpPr>
          <p:cNvPr id="3" name="Espace réservé du contenu 2">
            <a:extLst>
              <a:ext uri="{FF2B5EF4-FFF2-40B4-BE49-F238E27FC236}">
                <a16:creationId xmlns:a16="http://schemas.microsoft.com/office/drawing/2014/main" id="{C0486057-39D6-2CC6-FFAD-7282EDB5CA0E}"/>
              </a:ext>
            </a:extLst>
          </p:cNvPr>
          <p:cNvSpPr>
            <a:spLocks noGrp="1"/>
          </p:cNvSpPr>
          <p:nvPr>
            <p:ph idx="1"/>
          </p:nvPr>
        </p:nvSpPr>
        <p:spPr/>
        <p:txBody>
          <a:bodyPr/>
          <a:lstStyle/>
          <a:p>
            <a:r>
              <a:rPr lang="en-GB" noProof="0" dirty="0"/>
              <a:t>Excerpt </a:t>
            </a:r>
            <a:r>
              <a:rPr lang="en-GB" dirty="0"/>
              <a:t>picked due to their featuring of salient themes identified as characteristic of Chang’s style both by scholarly analysis and lexical statistics: woman’s body, family status, descriptive verbs, and “</a:t>
            </a:r>
            <a:r>
              <a:rPr lang="zh-CN" altLang="fr-FR" dirty="0"/>
              <a:t>笑 </a:t>
            </a:r>
            <a:r>
              <a:rPr lang="en-GB" i="1" dirty="0"/>
              <a:t>xiao</a:t>
            </a:r>
            <a:r>
              <a:rPr lang="en-GB" dirty="0"/>
              <a:t>”</a:t>
            </a:r>
            <a:r>
              <a:rPr lang="en-GB" i="1" dirty="0"/>
              <a:t> </a:t>
            </a:r>
            <a:r>
              <a:rPr lang="en-GB" dirty="0"/>
              <a:t>“laugh/smile”.</a:t>
            </a:r>
            <a:r>
              <a:rPr lang="en-GB" b="1" dirty="0"/>
              <a:t> </a:t>
            </a:r>
            <a:endParaRPr lang="en-GB" noProof="0" dirty="0"/>
          </a:p>
          <a:p>
            <a:pPr>
              <a:buFont typeface="Wingdings" pitchFamily="2" charset="2"/>
              <a:buChar char="Ø"/>
            </a:pPr>
            <a:r>
              <a:rPr lang="en-GB" dirty="0"/>
              <a:t>Example (1) was taken towards the conclusion and illustrates the supposed importance of attire and character description in Chang’s work as a means of revealing the condition of women, “mentally imprisoned by traditional values” (Zhang 2003:349). In this excerpt, Cao </a:t>
            </a:r>
            <a:r>
              <a:rPr lang="en-GB" dirty="0" err="1"/>
              <a:t>Qiqiao’s</a:t>
            </a:r>
            <a:r>
              <a:rPr lang="en-GB" dirty="0"/>
              <a:t> daughter, </a:t>
            </a:r>
            <a:r>
              <a:rPr lang="en-GB" dirty="0" err="1"/>
              <a:t>Chang’an</a:t>
            </a:r>
            <a:r>
              <a:rPr lang="en-GB" dirty="0"/>
              <a:t>, is preparing for her inaugural date with her future husband. </a:t>
            </a:r>
            <a:endParaRPr lang="fr-BE" dirty="0"/>
          </a:p>
          <a:p>
            <a:pPr marL="0" indent="0">
              <a:buNone/>
            </a:pPr>
            <a:endParaRPr lang="en-GB" u="sng" noProof="0" dirty="0"/>
          </a:p>
        </p:txBody>
      </p:sp>
    </p:spTree>
    <p:extLst>
      <p:ext uri="{BB962C8B-B14F-4D97-AF65-F5344CB8AC3E}">
        <p14:creationId xmlns:p14="http://schemas.microsoft.com/office/powerpoint/2010/main" val="1151695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EF4B516-F3F3-0B7C-CBAA-9A64BA384758}"/>
              </a:ext>
            </a:extLst>
          </p:cNvPr>
          <p:cNvSpPr>
            <a:spLocks noGrp="1"/>
          </p:cNvSpPr>
          <p:nvPr>
            <p:ph idx="1"/>
          </p:nvPr>
        </p:nvSpPr>
        <p:spPr>
          <a:xfrm>
            <a:off x="603422" y="624016"/>
            <a:ext cx="10985156" cy="5609968"/>
          </a:xfrm>
        </p:spPr>
        <p:txBody>
          <a:bodyPr anchor="ctr">
            <a:normAutofit/>
          </a:bodyPr>
          <a:lstStyle/>
          <a:p>
            <a:pPr marL="457200" indent="-457200">
              <a:buFont typeface="+mj-lt"/>
              <a:buAutoNum type="arabicParenR"/>
            </a:pPr>
            <a:r>
              <a:rPr lang="zh-CN" altLang="fr-FR" sz="2000" noProof="0" dirty="0">
                <a:latin typeface="DengXian" panose="02010600030101010101" pitchFamily="2" charset="-122"/>
                <a:ea typeface="DengXian" panose="02010600030101010101" pitchFamily="2" charset="-122"/>
              </a:rPr>
              <a:t>赴宴的那天晚上，长馨先陪她到理发店去用钳子烫了头发，从天庭到</a:t>
            </a:r>
            <a:r>
              <a:rPr lang="zh-CN" altLang="fr-FR" sz="2000" noProof="0" dirty="0">
                <a:highlight>
                  <a:srgbClr val="00FFFF"/>
                </a:highlight>
                <a:latin typeface="DengXian" panose="02010600030101010101" pitchFamily="2" charset="-122"/>
                <a:ea typeface="DengXian" panose="02010600030101010101" pitchFamily="2" charset="-122"/>
              </a:rPr>
              <a:t>鬓角</a:t>
            </a:r>
            <a:r>
              <a:rPr lang="zh-CN" altLang="fr-FR" sz="2000" noProof="0" dirty="0">
                <a:latin typeface="DengXian" panose="02010600030101010101" pitchFamily="2" charset="-122"/>
                <a:ea typeface="DengXian" panose="02010600030101010101" pitchFamily="2" charset="-122"/>
              </a:rPr>
              <a:t>一路密密的贴着细小的</a:t>
            </a:r>
            <a:r>
              <a:rPr lang="zh-CN" altLang="fr-FR" sz="2000" noProof="0" dirty="0">
                <a:highlight>
                  <a:srgbClr val="00FFFF"/>
                </a:highlight>
                <a:latin typeface="DengXian" panose="02010600030101010101" pitchFamily="2" charset="-122"/>
                <a:ea typeface="DengXian" panose="02010600030101010101" pitchFamily="2" charset="-122"/>
              </a:rPr>
              <a:t>发圈</a:t>
            </a:r>
            <a:r>
              <a:rPr lang="zh-CN" altLang="fr-FR" sz="2000" noProof="0" dirty="0">
                <a:latin typeface="DengXian" panose="02010600030101010101" pitchFamily="2" charset="-122"/>
                <a:ea typeface="DengXian" panose="02010600030101010101" pitchFamily="2" charset="-122"/>
              </a:rPr>
              <a:t>，耳朵上戴了二寸来长的玻璃翡翠宝塔坠子，又换上了苹果绿乔琪纱</a:t>
            </a:r>
            <a:r>
              <a:rPr lang="zh-CN" altLang="fr-FR" sz="2000" noProof="0" dirty="0">
                <a:solidFill>
                  <a:srgbClr val="FF0000"/>
                </a:solidFill>
                <a:highlight>
                  <a:srgbClr val="800080"/>
                </a:highlight>
                <a:latin typeface="DengXian" panose="02010600030101010101" pitchFamily="2" charset="-122"/>
                <a:ea typeface="DengXian" panose="02010600030101010101" pitchFamily="2" charset="-122"/>
              </a:rPr>
              <a:t>旗袍</a:t>
            </a:r>
            <a:r>
              <a:rPr lang="zh-CN" altLang="fr-FR" sz="2000" noProof="0" dirty="0">
                <a:latin typeface="DengXian" panose="02010600030101010101" pitchFamily="2" charset="-122"/>
                <a:ea typeface="DengXian" panose="02010600030101010101" pitchFamily="2" charset="-122"/>
              </a:rPr>
              <a:t>，高领圈，荷叶边袖子，腰以下是</a:t>
            </a:r>
            <a:r>
              <a:rPr lang="zh-CN" altLang="fr-FR" sz="2000" noProof="0" dirty="0">
                <a:solidFill>
                  <a:schemeClr val="bg1"/>
                </a:solidFill>
                <a:highlight>
                  <a:srgbClr val="800080"/>
                </a:highlight>
                <a:latin typeface="DengXian" panose="02010600030101010101" pitchFamily="2" charset="-122"/>
                <a:ea typeface="DengXian" panose="02010600030101010101" pitchFamily="2" charset="-122"/>
              </a:rPr>
              <a:t>半西式的百褶裙</a:t>
            </a:r>
            <a:r>
              <a:rPr lang="zh-CN" altLang="fr-FR" sz="2000" noProof="0" dirty="0">
                <a:latin typeface="DengXian" panose="02010600030101010101" pitchFamily="2" charset="-122"/>
                <a:ea typeface="DengXian" panose="02010600030101010101" pitchFamily="2" charset="-122"/>
              </a:rPr>
              <a:t>。一个</a:t>
            </a:r>
            <a:r>
              <a:rPr lang="zh-CN" altLang="fr-FR" sz="2000" noProof="0" dirty="0">
                <a:highlight>
                  <a:srgbClr val="00FF00"/>
                </a:highlight>
                <a:latin typeface="DengXian" panose="02010600030101010101" pitchFamily="2" charset="-122"/>
                <a:ea typeface="DengXian" panose="02010600030101010101" pitchFamily="2" charset="-122"/>
              </a:rPr>
              <a:t>小大姐</a:t>
            </a:r>
            <a:r>
              <a:rPr lang="zh-CN" altLang="fr-FR" sz="2000" noProof="0" dirty="0">
                <a:latin typeface="DengXian" panose="02010600030101010101" pitchFamily="2" charset="-122"/>
                <a:ea typeface="DengXian" panose="02010600030101010101" pitchFamily="2" charset="-122"/>
              </a:rPr>
              <a:t>蹲在地上为她扣揿钮，长安在穿衣镜里端详着自己，忍不住</a:t>
            </a:r>
            <a:r>
              <a:rPr lang="zh-CN" altLang="fr-FR" sz="2000" noProof="0" dirty="0">
                <a:solidFill>
                  <a:schemeClr val="bg1"/>
                </a:solidFill>
                <a:highlight>
                  <a:srgbClr val="000000"/>
                </a:highlight>
                <a:latin typeface="DengXian" panose="02010600030101010101" pitchFamily="2" charset="-122"/>
                <a:ea typeface="DengXian" panose="02010600030101010101" pitchFamily="2" charset="-122"/>
              </a:rPr>
              <a:t>将两臂虚虚的一伸</a:t>
            </a:r>
            <a:r>
              <a:rPr lang="zh-CN" altLang="fr-FR" sz="2000" noProof="0" dirty="0">
                <a:latin typeface="DengXian" panose="02010600030101010101" pitchFamily="2" charset="-122"/>
                <a:ea typeface="DengXian" panose="02010600030101010101" pitchFamily="2" charset="-122"/>
              </a:rPr>
              <a:t>，</a:t>
            </a:r>
            <a:r>
              <a:rPr lang="zh-CN" altLang="fr-FR" sz="2000" noProof="0" dirty="0">
                <a:solidFill>
                  <a:schemeClr val="bg1"/>
                </a:solidFill>
                <a:highlight>
                  <a:srgbClr val="000000"/>
                </a:highlight>
                <a:latin typeface="DengXian" panose="02010600030101010101" pitchFamily="2" charset="-122"/>
                <a:ea typeface="DengXian" panose="02010600030101010101" pitchFamily="2" charset="-122"/>
              </a:rPr>
              <a:t>裙子一踢</a:t>
            </a:r>
            <a:r>
              <a:rPr lang="zh-CN" altLang="fr-FR" sz="2000" noProof="0" dirty="0">
                <a:latin typeface="DengXian" panose="02010600030101010101" pitchFamily="2" charset="-122"/>
                <a:ea typeface="DengXian" panose="02010600030101010101" pitchFamily="2" charset="-122"/>
              </a:rPr>
              <a:t>，摆了个葡萄仙子的姿势，一扭头</a:t>
            </a:r>
            <a:r>
              <a:rPr lang="zh-CN" altLang="fr-FR" sz="2000" noProof="0" dirty="0">
                <a:highlight>
                  <a:srgbClr val="FFFF00"/>
                </a:highlight>
                <a:latin typeface="DengXian" panose="02010600030101010101" pitchFamily="2" charset="-122"/>
                <a:ea typeface="DengXian" panose="02010600030101010101" pitchFamily="2" charset="-122"/>
              </a:rPr>
              <a:t>笑</a:t>
            </a:r>
            <a:r>
              <a:rPr lang="zh-CN" altLang="fr-FR" sz="2000" noProof="0" dirty="0">
                <a:latin typeface="DengXian" panose="02010600030101010101" pitchFamily="2" charset="-122"/>
                <a:ea typeface="DengXian" panose="02010600030101010101" pitchFamily="2" charset="-122"/>
              </a:rPr>
              <a:t>了起来</a:t>
            </a:r>
            <a:r>
              <a:rPr lang="zh-CN" altLang="fr-FR" sz="2000" noProof="0" dirty="0">
                <a:highlight>
                  <a:srgbClr val="FFFF00"/>
                </a:highlight>
                <a:latin typeface="DengXian" panose="02010600030101010101" pitchFamily="2" charset="-122"/>
                <a:ea typeface="DengXian" panose="02010600030101010101" pitchFamily="2" charset="-122"/>
              </a:rPr>
              <a:t>道</a:t>
            </a:r>
            <a:r>
              <a:rPr lang="zh-CN" altLang="fr-FR" sz="2000" noProof="0" dirty="0">
                <a:latin typeface="DengXian" panose="02010600030101010101" pitchFamily="2" charset="-122"/>
                <a:ea typeface="DengXian" panose="02010600030101010101" pitchFamily="2" charset="-122"/>
              </a:rPr>
              <a:t>：</a:t>
            </a:r>
            <a:r>
              <a:rPr lang="fr-FR" altLang="zh-CN" sz="2000" noProof="0" dirty="0">
                <a:latin typeface="DengXian" panose="02010600030101010101" pitchFamily="2" charset="-122"/>
                <a:ea typeface="DengXian" panose="02010600030101010101" pitchFamily="2" charset="-122"/>
              </a:rPr>
              <a:t>"</a:t>
            </a:r>
            <a:r>
              <a:rPr lang="zh-CN" altLang="fr-FR" sz="2000" noProof="0" dirty="0">
                <a:latin typeface="DengXian" panose="02010600030101010101" pitchFamily="2" charset="-122"/>
                <a:ea typeface="DengXian" panose="02010600030101010101" pitchFamily="2" charset="-122"/>
              </a:rPr>
              <a:t>把我打扮得天女散花似的！</a:t>
            </a:r>
            <a:r>
              <a:rPr lang="fr-FR" altLang="zh-CN" sz="2000" noProof="0" dirty="0">
                <a:latin typeface="DengXian" panose="02010600030101010101" pitchFamily="2" charset="-122"/>
                <a:ea typeface="DengXian" panose="02010600030101010101" pitchFamily="2" charset="-122"/>
              </a:rPr>
              <a:t>(</a:t>
            </a:r>
            <a:r>
              <a:rPr lang="en-GB" sz="2000" noProof="0" dirty="0">
                <a:latin typeface="DengXian" panose="02010600030101010101" pitchFamily="2" charset="-122"/>
                <a:ea typeface="DengXian" panose="02010600030101010101" pitchFamily="2" charset="-122"/>
              </a:rPr>
              <a:t>Chang 1943/2019: 251)</a:t>
            </a:r>
            <a:endParaRPr lang="en-GB" sz="2000" dirty="0">
              <a:latin typeface="DengXian" panose="02010600030101010101" pitchFamily="2" charset="-122"/>
              <a:ea typeface="DengXian" panose="02010600030101010101" pitchFamily="2" charset="-122"/>
            </a:endParaRPr>
          </a:p>
          <a:p>
            <a:pPr marL="0" indent="0">
              <a:buNone/>
            </a:pPr>
            <a:r>
              <a:rPr lang="en-GB" noProof="0" dirty="0"/>
              <a:t>Le </a:t>
            </a:r>
            <a:r>
              <a:rPr lang="en-GB" noProof="0" dirty="0" err="1"/>
              <a:t>soir</a:t>
            </a:r>
            <a:r>
              <a:rPr lang="en-GB" noProof="0" dirty="0"/>
              <a:t> </a:t>
            </a:r>
            <a:r>
              <a:rPr lang="en-GB" noProof="0" dirty="0" err="1"/>
              <a:t>prévu</a:t>
            </a:r>
            <a:r>
              <a:rPr lang="en-GB" noProof="0" dirty="0"/>
              <a:t> pour la </a:t>
            </a:r>
            <a:r>
              <a:rPr lang="en-GB" noProof="0" dirty="0" err="1"/>
              <a:t>réception</a:t>
            </a:r>
            <a:r>
              <a:rPr lang="en-GB" noProof="0" dirty="0"/>
              <a:t>, Alise </a:t>
            </a:r>
            <a:r>
              <a:rPr lang="en-GB" noProof="0" dirty="0" err="1"/>
              <a:t>l’accompagna</a:t>
            </a:r>
            <a:r>
              <a:rPr lang="en-GB" noProof="0" dirty="0"/>
              <a:t> chez le coiffeur, </a:t>
            </a:r>
            <a:r>
              <a:rPr lang="en-GB" noProof="0" dirty="0" err="1"/>
              <a:t>où</a:t>
            </a:r>
            <a:r>
              <a:rPr lang="en-GB" noProof="0" dirty="0"/>
              <a:t> on la </a:t>
            </a:r>
            <a:r>
              <a:rPr lang="en-GB" noProof="0" dirty="0" err="1"/>
              <a:t>frisa</a:t>
            </a:r>
            <a:r>
              <a:rPr lang="en-GB" noProof="0" dirty="0"/>
              <a:t> au fer ; </a:t>
            </a:r>
            <a:r>
              <a:rPr lang="en-GB" noProof="0" dirty="0" err="1"/>
              <a:t>une</a:t>
            </a:r>
            <a:r>
              <a:rPr lang="en-GB" noProof="0" dirty="0"/>
              <a:t> </a:t>
            </a:r>
            <a:r>
              <a:rPr lang="en-GB" noProof="0" dirty="0" err="1"/>
              <a:t>rangée</a:t>
            </a:r>
            <a:r>
              <a:rPr lang="en-GB" noProof="0" dirty="0"/>
              <a:t> </a:t>
            </a:r>
            <a:r>
              <a:rPr lang="en-GB" noProof="0" dirty="0" err="1"/>
              <a:t>d’</a:t>
            </a:r>
            <a:r>
              <a:rPr lang="en-GB" noProof="0" dirty="0" err="1">
                <a:highlight>
                  <a:srgbClr val="00FFFF"/>
                </a:highlight>
              </a:rPr>
              <a:t>accroche-cœur</a:t>
            </a:r>
            <a:r>
              <a:rPr lang="en-GB" noProof="0" dirty="0"/>
              <a:t> </a:t>
            </a:r>
            <a:r>
              <a:rPr lang="en-GB" noProof="0" dirty="0" err="1"/>
              <a:t>lui</a:t>
            </a:r>
            <a:r>
              <a:rPr lang="en-GB" noProof="0" dirty="0"/>
              <a:t> </a:t>
            </a:r>
            <a:r>
              <a:rPr lang="en-GB" noProof="0" dirty="0" err="1"/>
              <a:t>enserrait</a:t>
            </a:r>
            <a:r>
              <a:rPr lang="en-GB" noProof="0" dirty="0"/>
              <a:t> la tête </a:t>
            </a:r>
            <a:r>
              <a:rPr lang="en-GB" noProof="0" dirty="0" err="1"/>
              <a:t>depuis</a:t>
            </a:r>
            <a:r>
              <a:rPr lang="en-GB" noProof="0" dirty="0"/>
              <a:t> le haut du front </a:t>
            </a:r>
            <a:r>
              <a:rPr lang="en-GB" noProof="0" dirty="0" err="1"/>
              <a:t>jusqu’au</a:t>
            </a:r>
            <a:r>
              <a:rPr lang="en-GB" noProof="0" dirty="0"/>
              <a:t> </a:t>
            </a:r>
            <a:r>
              <a:rPr lang="en-GB" noProof="0" dirty="0" err="1">
                <a:highlight>
                  <a:srgbClr val="00FFFF"/>
                </a:highlight>
              </a:rPr>
              <a:t>cou</a:t>
            </a:r>
            <a:r>
              <a:rPr lang="en-GB" noProof="0" dirty="0"/>
              <a:t> ; </a:t>
            </a:r>
            <a:r>
              <a:rPr lang="en-GB" noProof="0" dirty="0" err="1"/>
              <a:t>parée</a:t>
            </a:r>
            <a:r>
              <a:rPr lang="en-GB" noProof="0" dirty="0"/>
              <a:t> de pendants </a:t>
            </a:r>
            <a:r>
              <a:rPr lang="en-GB" noProof="0" dirty="0" err="1"/>
              <a:t>d’oreilles</a:t>
            </a:r>
            <a:r>
              <a:rPr lang="en-GB" noProof="0" dirty="0"/>
              <a:t> </a:t>
            </a:r>
            <a:r>
              <a:rPr lang="en-GB" noProof="0" dirty="0" err="1"/>
              <a:t>ornés</a:t>
            </a:r>
            <a:r>
              <a:rPr lang="en-GB" noProof="0" dirty="0"/>
              <a:t> de gouttes </a:t>
            </a:r>
            <a:r>
              <a:rPr lang="en-GB" noProof="0" dirty="0" err="1"/>
              <a:t>d’une</a:t>
            </a:r>
            <a:r>
              <a:rPr lang="en-GB" noProof="0" dirty="0"/>
              <a:t> précieuse </a:t>
            </a:r>
            <a:r>
              <a:rPr lang="en-GB" noProof="0" dirty="0" err="1"/>
              <a:t>jadéite</a:t>
            </a:r>
            <a:r>
              <a:rPr lang="en-GB" noProof="0" dirty="0"/>
              <a:t> </a:t>
            </a:r>
            <a:r>
              <a:rPr lang="en-GB" noProof="0" dirty="0" err="1"/>
              <a:t>translucide</a:t>
            </a:r>
            <a:r>
              <a:rPr lang="en-GB" noProof="0" dirty="0"/>
              <a:t>, longs de plus de deux </a:t>
            </a:r>
            <a:r>
              <a:rPr lang="en-GB" noProof="0" dirty="0" err="1"/>
              <a:t>pouces</a:t>
            </a:r>
            <a:r>
              <a:rPr lang="en-GB" noProof="0" dirty="0"/>
              <a:t>, </a:t>
            </a:r>
            <a:r>
              <a:rPr lang="en-GB" noProof="0" dirty="0" err="1"/>
              <a:t>elle</a:t>
            </a:r>
            <a:r>
              <a:rPr lang="en-GB" noProof="0" dirty="0"/>
              <a:t> </a:t>
            </a:r>
            <a:r>
              <a:rPr lang="en-GB" noProof="0" dirty="0" err="1"/>
              <a:t>revêtit</a:t>
            </a:r>
            <a:r>
              <a:rPr lang="en-GB" noProof="0" dirty="0"/>
              <a:t> </a:t>
            </a:r>
            <a:r>
              <a:rPr lang="en-GB" noProof="0" dirty="0" err="1"/>
              <a:t>une</a:t>
            </a:r>
            <a:r>
              <a:rPr lang="en-GB" noProof="0" dirty="0"/>
              <a:t> robe à haut col de crêpe Georgette vert pomme, </a:t>
            </a:r>
            <a:r>
              <a:rPr lang="en-GB" noProof="0" dirty="0" err="1"/>
              <a:t>garnie</a:t>
            </a:r>
            <a:r>
              <a:rPr lang="en-GB" noProof="0" dirty="0"/>
              <a:t> de </a:t>
            </a:r>
            <a:r>
              <a:rPr lang="en-GB" noProof="0" dirty="0" err="1"/>
              <a:t>volants</a:t>
            </a:r>
            <a:r>
              <a:rPr lang="en-GB" noProof="0" dirty="0"/>
              <a:t> aux manches, </a:t>
            </a:r>
            <a:r>
              <a:rPr lang="en-GB" noProof="0" dirty="0" err="1"/>
              <a:t>dont</a:t>
            </a:r>
            <a:r>
              <a:rPr lang="en-GB" noProof="0" dirty="0"/>
              <a:t> </a:t>
            </a:r>
            <a:r>
              <a:rPr lang="en-GB" noProof="0" dirty="0">
                <a:highlight>
                  <a:srgbClr val="00FFFF"/>
                </a:highlight>
              </a:rPr>
              <a:t>la </a:t>
            </a:r>
            <a:r>
              <a:rPr lang="en-GB" noProof="0" dirty="0" err="1">
                <a:highlight>
                  <a:srgbClr val="00FFFF"/>
                </a:highlight>
              </a:rPr>
              <a:t>jupe</a:t>
            </a:r>
            <a:r>
              <a:rPr lang="en-GB" noProof="0" dirty="0">
                <a:highlight>
                  <a:srgbClr val="00FFFF"/>
                </a:highlight>
              </a:rPr>
              <a:t> </a:t>
            </a:r>
            <a:r>
              <a:rPr lang="en-GB" noProof="0" dirty="0" err="1">
                <a:highlight>
                  <a:srgbClr val="00FFFF"/>
                </a:highlight>
              </a:rPr>
              <a:t>plissée</a:t>
            </a:r>
            <a:r>
              <a:rPr lang="en-GB" noProof="0" dirty="0">
                <a:highlight>
                  <a:srgbClr val="00FFFF"/>
                </a:highlight>
              </a:rPr>
              <a:t> </a:t>
            </a:r>
            <a:r>
              <a:rPr lang="en-GB" noProof="0" dirty="0" err="1">
                <a:highlight>
                  <a:srgbClr val="00FFFF"/>
                </a:highlight>
              </a:rPr>
              <a:t>s’évasait</a:t>
            </a:r>
            <a:r>
              <a:rPr lang="en-GB" noProof="0" dirty="0">
                <a:highlight>
                  <a:srgbClr val="00FFFF"/>
                </a:highlight>
              </a:rPr>
              <a:t> à la mode occidentale</a:t>
            </a:r>
            <a:r>
              <a:rPr lang="en-GB" noProof="0" dirty="0"/>
              <a:t>. Une </a:t>
            </a:r>
            <a:r>
              <a:rPr lang="en-GB" noProof="0" dirty="0">
                <a:highlight>
                  <a:srgbClr val="00FF00"/>
                </a:highlight>
              </a:rPr>
              <a:t>dame de compagnie</a:t>
            </a:r>
            <a:r>
              <a:rPr lang="en-GB" noProof="0" dirty="0"/>
              <a:t> </a:t>
            </a:r>
            <a:r>
              <a:rPr lang="en-GB" noProof="0" dirty="0" err="1"/>
              <a:t>agenouillée</a:t>
            </a:r>
            <a:r>
              <a:rPr lang="en-GB" noProof="0" dirty="0"/>
              <a:t> à </a:t>
            </a:r>
            <a:r>
              <a:rPr lang="en-GB" noProof="0" dirty="0" err="1"/>
              <a:t>ses</a:t>
            </a:r>
            <a:r>
              <a:rPr lang="en-GB" noProof="0" dirty="0"/>
              <a:t> </a:t>
            </a:r>
            <a:r>
              <a:rPr lang="en-GB" noProof="0" dirty="0" err="1"/>
              <a:t>pieds</a:t>
            </a:r>
            <a:r>
              <a:rPr lang="en-GB" noProof="0" dirty="0"/>
              <a:t> pour </a:t>
            </a:r>
            <a:r>
              <a:rPr lang="en-GB" noProof="0" dirty="0" err="1"/>
              <a:t>lui</a:t>
            </a:r>
            <a:r>
              <a:rPr lang="en-GB" noProof="0" dirty="0"/>
              <a:t> </a:t>
            </a:r>
            <a:r>
              <a:rPr lang="en-GB" noProof="0" dirty="0" err="1"/>
              <a:t>ajuster</a:t>
            </a:r>
            <a:r>
              <a:rPr lang="en-GB" noProof="0" dirty="0"/>
              <a:t> </a:t>
            </a:r>
            <a:r>
              <a:rPr lang="en-GB" noProof="0" dirty="0" err="1"/>
              <a:t>ses</a:t>
            </a:r>
            <a:r>
              <a:rPr lang="en-GB" noProof="0" dirty="0"/>
              <a:t> boutons, Alme, qui se </a:t>
            </a:r>
            <a:r>
              <a:rPr lang="en-GB" noProof="0" dirty="0" err="1"/>
              <a:t>contemplait</a:t>
            </a:r>
            <a:r>
              <a:rPr lang="en-GB" noProof="0" dirty="0"/>
              <a:t> dans la </a:t>
            </a:r>
            <a:r>
              <a:rPr lang="en-GB" noProof="0" dirty="0" err="1"/>
              <a:t>psyché</a:t>
            </a:r>
            <a:r>
              <a:rPr lang="en-GB" noProof="0" dirty="0"/>
              <a:t>, ne put </a:t>
            </a:r>
            <a:r>
              <a:rPr lang="en-GB" noProof="0" dirty="0" err="1"/>
              <a:t>s’empêcher</a:t>
            </a:r>
            <a:r>
              <a:rPr lang="en-GB" noProof="0" dirty="0"/>
              <a:t> </a:t>
            </a:r>
            <a:r>
              <a:rPr lang="en-GB" noProof="0" dirty="0" err="1"/>
              <a:t>d’</a:t>
            </a:r>
            <a:r>
              <a:rPr lang="en-GB" noProof="0" dirty="0" err="1">
                <a:solidFill>
                  <a:schemeClr val="bg1"/>
                </a:solidFill>
                <a:highlight>
                  <a:srgbClr val="000000"/>
                </a:highlight>
              </a:rPr>
              <a:t>ouvrir</a:t>
            </a:r>
            <a:r>
              <a:rPr lang="en-GB" noProof="0" dirty="0">
                <a:solidFill>
                  <a:schemeClr val="bg1"/>
                </a:solidFill>
                <a:highlight>
                  <a:srgbClr val="000000"/>
                </a:highlight>
              </a:rPr>
              <a:t> les bras dans le vide</a:t>
            </a:r>
            <a:r>
              <a:rPr lang="en-GB" noProof="0" dirty="0"/>
              <a:t> et de </a:t>
            </a:r>
            <a:r>
              <a:rPr lang="en-GB" noProof="0" dirty="0">
                <a:solidFill>
                  <a:schemeClr val="bg1"/>
                </a:solidFill>
                <a:highlight>
                  <a:srgbClr val="000000"/>
                </a:highlight>
              </a:rPr>
              <a:t>faire </a:t>
            </a:r>
            <a:r>
              <a:rPr lang="en-GB" noProof="0" dirty="0" err="1">
                <a:solidFill>
                  <a:schemeClr val="bg1"/>
                </a:solidFill>
                <a:highlight>
                  <a:srgbClr val="000000"/>
                </a:highlight>
              </a:rPr>
              <a:t>bouffer</a:t>
            </a:r>
            <a:r>
              <a:rPr lang="en-GB" noProof="0" dirty="0">
                <a:solidFill>
                  <a:schemeClr val="bg1"/>
                </a:solidFill>
                <a:highlight>
                  <a:srgbClr val="000000"/>
                </a:highlight>
              </a:rPr>
              <a:t> </a:t>
            </a:r>
            <a:r>
              <a:rPr lang="en-GB" noProof="0" dirty="0" err="1">
                <a:solidFill>
                  <a:schemeClr val="bg1"/>
                </a:solidFill>
                <a:highlight>
                  <a:srgbClr val="000000"/>
                </a:highlight>
              </a:rPr>
              <a:t>sa</a:t>
            </a:r>
            <a:r>
              <a:rPr lang="en-GB" noProof="0" dirty="0">
                <a:solidFill>
                  <a:schemeClr val="bg1"/>
                </a:solidFill>
                <a:highlight>
                  <a:srgbClr val="000000"/>
                </a:highlight>
              </a:rPr>
              <a:t> </a:t>
            </a:r>
            <a:r>
              <a:rPr lang="en-GB" noProof="0" dirty="0" err="1">
                <a:solidFill>
                  <a:schemeClr val="bg1"/>
                </a:solidFill>
                <a:highlight>
                  <a:srgbClr val="000000"/>
                </a:highlight>
              </a:rPr>
              <a:t>jupe</a:t>
            </a:r>
            <a:r>
              <a:rPr lang="en-GB" noProof="0" dirty="0">
                <a:solidFill>
                  <a:schemeClr val="bg1"/>
                </a:solidFill>
                <a:highlight>
                  <a:srgbClr val="000000"/>
                </a:highlight>
              </a:rPr>
              <a:t> du pied</a:t>
            </a:r>
            <a:r>
              <a:rPr lang="en-GB" noProof="0" dirty="0"/>
              <a:t>, pour prendre </a:t>
            </a:r>
            <a:r>
              <a:rPr lang="en-GB" noProof="0" dirty="0" err="1"/>
              <a:t>une</a:t>
            </a:r>
            <a:r>
              <a:rPr lang="en-GB" noProof="0" dirty="0"/>
              <a:t> pose de la Fée des </a:t>
            </a:r>
            <a:r>
              <a:rPr lang="en-GB" noProof="0" dirty="0" err="1"/>
              <a:t>vignes</a:t>
            </a:r>
            <a:r>
              <a:rPr lang="en-GB" noProof="0" dirty="0"/>
              <a:t> : « Me </a:t>
            </a:r>
            <a:r>
              <a:rPr lang="en-GB" noProof="0" dirty="0" err="1"/>
              <a:t>voici</a:t>
            </a:r>
            <a:r>
              <a:rPr lang="en-GB" noProof="0" dirty="0"/>
              <a:t> </a:t>
            </a:r>
            <a:r>
              <a:rPr lang="en-GB" noProof="0" dirty="0" err="1"/>
              <a:t>comme</a:t>
            </a:r>
            <a:r>
              <a:rPr lang="en-GB" noProof="0" dirty="0"/>
              <a:t> la </a:t>
            </a:r>
            <a:r>
              <a:rPr lang="en-GB" noProof="0" dirty="0" err="1"/>
              <a:t>Déesse</a:t>
            </a:r>
            <a:r>
              <a:rPr lang="en-GB" noProof="0" dirty="0"/>
              <a:t> aux fleurs ! » </a:t>
            </a:r>
            <a:r>
              <a:rPr lang="en-GB" noProof="0" dirty="0" err="1"/>
              <a:t>dit-elle</a:t>
            </a:r>
            <a:r>
              <a:rPr lang="en-GB" noProof="0" dirty="0"/>
              <a:t> </a:t>
            </a:r>
            <a:r>
              <a:rPr lang="en-GB" noProof="0" dirty="0" err="1"/>
              <a:t>en</a:t>
            </a:r>
            <a:r>
              <a:rPr lang="en-GB" noProof="0" dirty="0"/>
              <a:t> tournant la tête avec </a:t>
            </a:r>
            <a:r>
              <a:rPr lang="en-GB" noProof="0" dirty="0">
                <a:highlight>
                  <a:srgbClr val="FFFF00"/>
                </a:highlight>
              </a:rPr>
              <a:t>un grand </a:t>
            </a:r>
            <a:r>
              <a:rPr lang="en-GB" noProof="0" dirty="0" err="1">
                <a:highlight>
                  <a:srgbClr val="FFFF00"/>
                </a:highlight>
              </a:rPr>
              <a:t>sourire</a:t>
            </a:r>
            <a:r>
              <a:rPr lang="en-GB" noProof="0" dirty="0"/>
              <a:t>. (Chang/</a:t>
            </a:r>
            <a:r>
              <a:rPr lang="en-GB" noProof="0" dirty="0" err="1"/>
              <a:t>Péchenart</a:t>
            </a:r>
            <a:r>
              <a:rPr lang="en-GB" noProof="0" dirty="0"/>
              <a:t> 1999 : 87)</a:t>
            </a:r>
          </a:p>
        </p:txBody>
      </p:sp>
    </p:spTree>
    <p:extLst>
      <p:ext uri="{BB962C8B-B14F-4D97-AF65-F5344CB8AC3E}">
        <p14:creationId xmlns:p14="http://schemas.microsoft.com/office/powerpoint/2010/main" val="2031676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9FE07-0B77-2BC8-7C01-6D672821B2EF}"/>
              </a:ext>
            </a:extLst>
          </p:cNvPr>
          <p:cNvSpPr>
            <a:spLocks noGrp="1"/>
          </p:cNvSpPr>
          <p:nvPr>
            <p:ph type="title"/>
          </p:nvPr>
        </p:nvSpPr>
        <p:spPr/>
        <p:txBody>
          <a:bodyPr/>
          <a:lstStyle/>
          <a:p>
            <a:r>
              <a:rPr lang="en-GB" noProof="0" dirty="0"/>
              <a:t>Conclusions </a:t>
            </a:r>
          </a:p>
        </p:txBody>
      </p:sp>
      <p:sp>
        <p:nvSpPr>
          <p:cNvPr id="3" name="Espace réservé du contenu 2">
            <a:extLst>
              <a:ext uri="{FF2B5EF4-FFF2-40B4-BE49-F238E27FC236}">
                <a16:creationId xmlns:a16="http://schemas.microsoft.com/office/drawing/2014/main" id="{D2C97F0F-7221-E772-FC34-7DC6D1B591AC}"/>
              </a:ext>
            </a:extLst>
          </p:cNvPr>
          <p:cNvSpPr>
            <a:spLocks noGrp="1"/>
          </p:cNvSpPr>
          <p:nvPr>
            <p:ph idx="1"/>
          </p:nvPr>
        </p:nvSpPr>
        <p:spPr/>
        <p:txBody>
          <a:bodyPr>
            <a:normAutofit fontScale="92500" lnSpcReduction="10000"/>
          </a:bodyPr>
          <a:lstStyle/>
          <a:p>
            <a:r>
              <a:rPr lang="en-GB" dirty="0"/>
              <a:t>Taking Eileen Chang’s as a starting point and her piece of work </a:t>
            </a:r>
            <a:r>
              <a:rPr lang="en-GB" i="1" dirty="0"/>
              <a:t>The Golden Cangue </a:t>
            </a:r>
            <a:r>
              <a:rPr lang="en-GB" dirty="0"/>
              <a:t>as an illustration, this pilot study on the use of corpus-based analysis tools to objectify translation criticism suggests the potential for developing a model for this endeavour by incorporating a second step prior to Hewson’s “critical framework”.  </a:t>
            </a:r>
          </a:p>
          <a:p>
            <a:r>
              <a:rPr lang="en-GB" dirty="0"/>
              <a:t>Verification through corpora and computational stylistics focusing on frequency and keyword lists could prove instrumental in quantitatively corroborating and validly complementing claims regarding an author’s style that commentators made based on their knowledge and interpretation of the text.  Therefore, corpus stylistics should be an integral part in translation criticism as it could help building a “critical framework” and selecting excerpts for further qualitative analyses. </a:t>
            </a:r>
          </a:p>
          <a:p>
            <a:r>
              <a:rPr lang="en-GB" dirty="0"/>
              <a:t>This study forms part of a broader research project currently being conducted in our laboratory, with the aim of developing a more objective and efficient model for translation criticism combining quantitative and qualitative analyses. The next stage of this process would be to apply the same approach to not only the critical framework and the selection of excerpts and passages to consider, but also the criteria used to evaluate each extract. In that matter, the succinct and preliminary analyses that we conducted on two excerpts from </a:t>
            </a:r>
            <a:r>
              <a:rPr lang="en-GB" i="1" dirty="0"/>
              <a:t>The Golden Cangue</a:t>
            </a:r>
            <a:r>
              <a:rPr lang="en-GB" dirty="0"/>
              <a:t> will definitely need elaboration.</a:t>
            </a:r>
            <a:endParaRPr lang="fr-BE" dirty="0"/>
          </a:p>
          <a:p>
            <a:endParaRPr lang="fr-BE" dirty="0"/>
          </a:p>
          <a:p>
            <a:endParaRPr lang="en-GB" noProof="0" dirty="0"/>
          </a:p>
          <a:p>
            <a:endParaRPr lang="en-GB" noProof="0" dirty="0"/>
          </a:p>
        </p:txBody>
      </p:sp>
    </p:spTree>
    <p:extLst>
      <p:ext uri="{BB962C8B-B14F-4D97-AF65-F5344CB8AC3E}">
        <p14:creationId xmlns:p14="http://schemas.microsoft.com/office/powerpoint/2010/main" val="1509197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2E6C0-DA48-4131-0C87-7F9410BCA9C3}"/>
              </a:ext>
            </a:extLst>
          </p:cNvPr>
          <p:cNvSpPr>
            <a:spLocks noGrp="1"/>
          </p:cNvSpPr>
          <p:nvPr>
            <p:ph type="title"/>
          </p:nvPr>
        </p:nvSpPr>
        <p:spPr/>
        <p:txBody>
          <a:bodyPr/>
          <a:lstStyle/>
          <a:p>
            <a:r>
              <a:rPr lang="en-GB" noProof="0" dirty="0"/>
              <a:t>References</a:t>
            </a:r>
          </a:p>
        </p:txBody>
      </p:sp>
      <p:sp>
        <p:nvSpPr>
          <p:cNvPr id="3" name="Espace réservé du contenu 2">
            <a:extLst>
              <a:ext uri="{FF2B5EF4-FFF2-40B4-BE49-F238E27FC236}">
                <a16:creationId xmlns:a16="http://schemas.microsoft.com/office/drawing/2014/main" id="{4858F78C-4B53-7C13-2097-7A9593A16A7A}"/>
              </a:ext>
            </a:extLst>
          </p:cNvPr>
          <p:cNvSpPr>
            <a:spLocks noGrp="1"/>
          </p:cNvSpPr>
          <p:nvPr>
            <p:ph idx="1"/>
          </p:nvPr>
        </p:nvSpPr>
        <p:spPr/>
        <p:txBody>
          <a:bodyPr>
            <a:normAutofit fontScale="92500" lnSpcReduction="10000"/>
          </a:bodyPr>
          <a:lstStyle/>
          <a:p>
            <a:r>
              <a:rPr lang="fr-BE" dirty="0"/>
              <a:t>Chang, Eileen. 1999. </a:t>
            </a:r>
            <a:r>
              <a:rPr lang="fr-BE" i="1" dirty="0"/>
              <a:t>La Cangue d’or</a:t>
            </a:r>
            <a:r>
              <a:rPr lang="fr-BE" dirty="0"/>
              <a:t>, trans. Emmanuelle </a:t>
            </a:r>
            <a:r>
              <a:rPr lang="fr-BE" dirty="0" err="1"/>
              <a:t>Péchenart</a:t>
            </a:r>
            <a:r>
              <a:rPr lang="fr-BE" dirty="0"/>
              <a:t>. Paris: Bleu de Chine.</a:t>
            </a:r>
          </a:p>
          <a:p>
            <a:r>
              <a:rPr lang="zh-CN" altLang="fr-FR" dirty="0"/>
              <a:t>张爱玲</a:t>
            </a:r>
            <a:r>
              <a:rPr lang="fr-BE" dirty="0"/>
              <a:t> Chang, Eileen. 2019. </a:t>
            </a:r>
            <a:r>
              <a:rPr lang="fr-FR" altLang="zh-CN" dirty="0"/>
              <a:t>《</a:t>
            </a:r>
            <a:r>
              <a:rPr lang="zh-CN" altLang="fr-FR" dirty="0"/>
              <a:t>张爱玲全集</a:t>
            </a:r>
            <a:r>
              <a:rPr lang="fr-FR" altLang="zh-CN" dirty="0"/>
              <a:t>》 </a:t>
            </a:r>
            <a:r>
              <a:rPr lang="fr-BE" i="1" dirty="0"/>
              <a:t>Zhang </a:t>
            </a:r>
            <a:r>
              <a:rPr lang="fr-BE" i="1" dirty="0" err="1"/>
              <a:t>Ailing</a:t>
            </a:r>
            <a:r>
              <a:rPr lang="fr-BE" i="1" dirty="0"/>
              <a:t> </a:t>
            </a:r>
            <a:r>
              <a:rPr lang="fr-BE" i="1" dirty="0" err="1"/>
              <a:t>quanji</a:t>
            </a:r>
            <a:r>
              <a:rPr lang="fr-BE" i="1" dirty="0"/>
              <a:t> </a:t>
            </a:r>
            <a:r>
              <a:rPr lang="fr-BE" dirty="0"/>
              <a:t>[Zhang </a:t>
            </a:r>
            <a:r>
              <a:rPr lang="fr-BE" dirty="0" err="1"/>
              <a:t>Ailing’s</a:t>
            </a:r>
            <a:r>
              <a:rPr lang="fr-BE" dirty="0"/>
              <a:t> Complete Works], 5 volumes. Beijing: Beijing </a:t>
            </a:r>
            <a:r>
              <a:rPr lang="fr-BE" dirty="0" err="1"/>
              <a:t>Publishing</a:t>
            </a:r>
            <a:r>
              <a:rPr lang="fr-BE" dirty="0"/>
              <a:t> Group.</a:t>
            </a:r>
          </a:p>
          <a:p>
            <a:r>
              <a:rPr lang="en-GB" dirty="0"/>
              <a:t>Chou, Tan-Ying. 2013. “</a:t>
            </a:r>
            <a:r>
              <a:rPr lang="en-GB" i="1" dirty="0"/>
              <a:t>The Golden Cangue</a:t>
            </a:r>
            <a:r>
              <a:rPr lang="en-GB" dirty="0"/>
              <a:t> : auto-</a:t>
            </a:r>
            <a:r>
              <a:rPr lang="en-GB" dirty="0" err="1"/>
              <a:t>traduction</a:t>
            </a:r>
            <a:r>
              <a:rPr lang="en-GB" dirty="0"/>
              <a:t> </a:t>
            </a:r>
            <a:r>
              <a:rPr lang="en-GB" dirty="0" err="1"/>
              <a:t>d’Eileen</a:t>
            </a:r>
            <a:r>
              <a:rPr lang="en-GB" dirty="0"/>
              <a:t> Chang”. </a:t>
            </a:r>
            <a:r>
              <a:rPr lang="en-GB" i="1" dirty="0"/>
              <a:t>Impressions </a:t>
            </a:r>
            <a:r>
              <a:rPr lang="en-GB" i="1" dirty="0" err="1"/>
              <a:t>d’Extrême</a:t>
            </a:r>
            <a:r>
              <a:rPr lang="en-GB" i="1" dirty="0"/>
              <a:t>-Orient</a:t>
            </a:r>
            <a:r>
              <a:rPr lang="en-GB" dirty="0"/>
              <a:t> 3, consulted on September 28, 2024. </a:t>
            </a:r>
            <a:r>
              <a:rPr lang="en-GB" u="sng" dirty="0">
                <a:hlinkClick r:id="rId2"/>
              </a:rPr>
              <a:t>https://journals.openedition.org/ideo/286?lang=en</a:t>
            </a:r>
            <a:r>
              <a:rPr lang="en-GB" dirty="0"/>
              <a:t> </a:t>
            </a:r>
            <a:endParaRPr lang="fr-BE" dirty="0"/>
          </a:p>
          <a:p>
            <a:r>
              <a:rPr lang="en-GB" dirty="0"/>
              <a:t>Hewson, Lance. 2011. </a:t>
            </a:r>
            <a:r>
              <a:rPr lang="en-GB" i="1" dirty="0"/>
              <a:t>An Approach to Translation Criticism – </a:t>
            </a:r>
            <a:r>
              <a:rPr lang="en-GB" dirty="0"/>
              <a:t>Emma</a:t>
            </a:r>
            <a:r>
              <a:rPr lang="en-GB" i="1" dirty="0"/>
              <a:t> and </a:t>
            </a:r>
            <a:r>
              <a:rPr lang="en-GB" dirty="0"/>
              <a:t>Madame Bovary </a:t>
            </a:r>
            <a:r>
              <a:rPr lang="en-GB" i="1" dirty="0"/>
              <a:t>in Translation</a:t>
            </a:r>
            <a:r>
              <a:rPr lang="en-GB" dirty="0"/>
              <a:t>. Amsterdam &amp; Philadelphia: John Benjamins.</a:t>
            </a:r>
            <a:endParaRPr lang="fr-BE" dirty="0"/>
          </a:p>
          <a:p>
            <a:r>
              <a:rPr lang="en-GB" dirty="0"/>
              <a:t>Huang, Libo. 2015. </a:t>
            </a:r>
            <a:r>
              <a:rPr lang="en-GB" i="1" dirty="0"/>
              <a:t>Style in Translation: A Corpus-Based Perspective</a:t>
            </a:r>
            <a:r>
              <a:rPr lang="en-GB" dirty="0"/>
              <a:t>. Shanghai: Shanghai Jiao Tong University Press.</a:t>
            </a:r>
            <a:endParaRPr lang="fr-BE" dirty="0"/>
          </a:p>
          <a:p>
            <a:r>
              <a:rPr lang="en-GB" dirty="0"/>
              <a:t>Kam, Louie (ed.). 2012. </a:t>
            </a:r>
            <a:r>
              <a:rPr lang="en-GB" i="1" dirty="0"/>
              <a:t>Eileen Chang: Romancing Languages, Cultures and Genres. </a:t>
            </a:r>
            <a:r>
              <a:rPr lang="en-GB" dirty="0"/>
              <a:t>Hong Kong: Hong Kong University Press.</a:t>
            </a:r>
            <a:endParaRPr lang="fr-BE" dirty="0"/>
          </a:p>
          <a:p>
            <a:r>
              <a:rPr lang="en-GB" dirty="0" err="1"/>
              <a:t>Kilgarriff</a:t>
            </a:r>
            <a:r>
              <a:rPr lang="en-GB" dirty="0"/>
              <a:t>, Adam &amp; </a:t>
            </a:r>
            <a:r>
              <a:rPr lang="en-GB" dirty="0" err="1"/>
              <a:t>Rychlý</a:t>
            </a:r>
            <a:r>
              <a:rPr lang="en-GB" dirty="0"/>
              <a:t>, Pavel. 2003. </a:t>
            </a:r>
            <a:r>
              <a:rPr lang="en-GB" i="1" dirty="0" err="1"/>
              <a:t>SketchEngine</a:t>
            </a:r>
            <a:r>
              <a:rPr lang="en-GB" dirty="0"/>
              <a:t>. Lexical Computing Ltd. </a:t>
            </a:r>
            <a:r>
              <a:rPr lang="en-GB" u="sng" dirty="0">
                <a:hlinkClick r:id="rId3"/>
              </a:rPr>
              <a:t>https://www.sketchengine.eu/</a:t>
            </a:r>
            <a:r>
              <a:rPr lang="en-GB" dirty="0"/>
              <a:t>.</a:t>
            </a:r>
          </a:p>
          <a:p>
            <a:r>
              <a:rPr lang="en-GB" dirty="0"/>
              <a:t>Lau, Joseph S. M., Hsia, C. T. &amp; Lee, Leo Ou-fan (eds.). 1981. </a:t>
            </a:r>
            <a:r>
              <a:rPr lang="en-GB" i="1" dirty="0"/>
              <a:t>Modern Chinese stories and novellas: 1919–1949</a:t>
            </a:r>
            <a:r>
              <a:rPr lang="en-GB" dirty="0"/>
              <a:t>. New York: Columbia University Press.</a:t>
            </a:r>
            <a:endParaRPr lang="fr-BE" dirty="0"/>
          </a:p>
          <a:p>
            <a:endParaRPr lang="fr-BE" dirty="0"/>
          </a:p>
          <a:p>
            <a:endParaRPr lang="en-GB" noProof="0" dirty="0"/>
          </a:p>
        </p:txBody>
      </p:sp>
    </p:spTree>
    <p:extLst>
      <p:ext uri="{BB962C8B-B14F-4D97-AF65-F5344CB8AC3E}">
        <p14:creationId xmlns:p14="http://schemas.microsoft.com/office/powerpoint/2010/main" val="317201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12E6C0-DA48-4131-0C87-7F9410BCA9C3}"/>
              </a:ext>
            </a:extLst>
          </p:cNvPr>
          <p:cNvSpPr>
            <a:spLocks noGrp="1"/>
          </p:cNvSpPr>
          <p:nvPr>
            <p:ph type="title"/>
          </p:nvPr>
        </p:nvSpPr>
        <p:spPr/>
        <p:txBody>
          <a:bodyPr/>
          <a:lstStyle/>
          <a:p>
            <a:r>
              <a:rPr lang="en-GB" noProof="0" dirty="0"/>
              <a:t>References</a:t>
            </a:r>
          </a:p>
        </p:txBody>
      </p:sp>
      <p:sp>
        <p:nvSpPr>
          <p:cNvPr id="3" name="Espace réservé du contenu 2">
            <a:extLst>
              <a:ext uri="{FF2B5EF4-FFF2-40B4-BE49-F238E27FC236}">
                <a16:creationId xmlns:a16="http://schemas.microsoft.com/office/drawing/2014/main" id="{4858F78C-4B53-7C13-2097-7A9593A16A7A}"/>
              </a:ext>
            </a:extLst>
          </p:cNvPr>
          <p:cNvSpPr>
            <a:spLocks noGrp="1"/>
          </p:cNvSpPr>
          <p:nvPr>
            <p:ph idx="1"/>
          </p:nvPr>
        </p:nvSpPr>
        <p:spPr/>
        <p:txBody>
          <a:bodyPr>
            <a:normAutofit fontScale="92500" lnSpcReduction="20000"/>
          </a:bodyPr>
          <a:lstStyle/>
          <a:p>
            <a:r>
              <a:rPr lang="en-GB" dirty="0"/>
              <a:t>Lee, Leo Ou-fan. 1999. </a:t>
            </a:r>
            <a:r>
              <a:rPr lang="en-GB" i="1" dirty="0"/>
              <a:t>Shanghai Modern: The Flowering of a New Urban Culture in China, 1930–1945</a:t>
            </a:r>
            <a:r>
              <a:rPr lang="en-GB" dirty="0"/>
              <a:t>. Cambridge: Harvard University Press.</a:t>
            </a:r>
          </a:p>
          <a:p>
            <a:r>
              <a:rPr lang="en-GB" dirty="0"/>
              <a:t>Lin, Wei-Hsin. 2007. </a:t>
            </a:r>
            <a:r>
              <a:rPr lang="en-GB" i="1" dirty="0"/>
              <a:t>A Theoretical Study of Zhang Ailing’s Short Story Collection </a:t>
            </a:r>
            <a:r>
              <a:rPr lang="en-GB" dirty="0"/>
              <a:t>Chuanqi. PhD thesis. London: School of </a:t>
            </a:r>
            <a:r>
              <a:rPr lang="en-GB" dirty="0" err="1"/>
              <a:t>Orienal</a:t>
            </a:r>
            <a:r>
              <a:rPr lang="en-GB" dirty="0"/>
              <a:t> and African Studies.</a:t>
            </a:r>
            <a:endParaRPr lang="fr-BE" dirty="0"/>
          </a:p>
          <a:p>
            <a:r>
              <a:rPr lang="en-GB" dirty="0" err="1"/>
              <a:t>Mastropierro</a:t>
            </a:r>
            <a:r>
              <a:rPr lang="en-GB" dirty="0"/>
              <a:t>, Lorenzo. 2017. </a:t>
            </a:r>
            <a:r>
              <a:rPr lang="en-GB" i="1" dirty="0"/>
              <a:t>Corpus Stylistics in </a:t>
            </a:r>
            <a:r>
              <a:rPr lang="en-GB" dirty="0"/>
              <a:t>Heart of Darkness</a:t>
            </a:r>
            <a:r>
              <a:rPr lang="en-GB" i="1" dirty="0"/>
              <a:t> and Its Italian Translations</a:t>
            </a:r>
            <a:r>
              <a:rPr lang="en-GB" dirty="0"/>
              <a:t>. London: </a:t>
            </a:r>
            <a:r>
              <a:rPr lang="en-US" dirty="0"/>
              <a:t>Bloomsbury.</a:t>
            </a:r>
            <a:endParaRPr lang="fr-BE" dirty="0"/>
          </a:p>
          <a:p>
            <a:r>
              <a:rPr lang="fr-BE" dirty="0" err="1"/>
              <a:t>Péchenart</a:t>
            </a:r>
            <a:r>
              <a:rPr lang="fr-BE" dirty="0"/>
              <a:t>, Emmanuelle. 2002. </a:t>
            </a:r>
            <a:r>
              <a:rPr lang="fr-BE" i="1" dirty="0"/>
              <a:t>Le discours narratif dans </a:t>
            </a:r>
            <a:r>
              <a:rPr lang="fr-BE" dirty="0" err="1"/>
              <a:t>Jinsuo</a:t>
            </a:r>
            <a:r>
              <a:rPr lang="fr-BE" dirty="0"/>
              <a:t> Ji</a:t>
            </a:r>
            <a:r>
              <a:rPr lang="fr-BE" i="1" dirty="0"/>
              <a:t> (</a:t>
            </a:r>
            <a:r>
              <a:rPr lang="fr-BE" dirty="0"/>
              <a:t>La Cangue d’or</a:t>
            </a:r>
            <a:r>
              <a:rPr lang="fr-BE" i="1" dirty="0"/>
              <a:t>) de Zhang </a:t>
            </a:r>
            <a:r>
              <a:rPr lang="fr-BE" i="1" dirty="0" err="1"/>
              <a:t>Ailing</a:t>
            </a:r>
            <a:r>
              <a:rPr lang="fr-BE" i="1" dirty="0"/>
              <a:t> (Eileen Chang) : les procédés de l’auteur, les choix du traducteur</a:t>
            </a:r>
            <a:r>
              <a:rPr lang="fr-BE" dirty="0"/>
              <a:t>. PhD </a:t>
            </a:r>
            <a:r>
              <a:rPr lang="fr-BE" dirty="0" err="1"/>
              <a:t>thesis</a:t>
            </a:r>
            <a:r>
              <a:rPr lang="fr-BE" dirty="0"/>
              <a:t>. Paris: École des hautes études en sciences sociales.</a:t>
            </a:r>
          </a:p>
          <a:p>
            <a:r>
              <a:rPr lang="fr-BE" dirty="0" err="1"/>
              <a:t>Péchenart</a:t>
            </a:r>
            <a:r>
              <a:rPr lang="fr-BE" dirty="0"/>
              <a:t>, Emmanuelle. 2010. “Eileen Chang – Shanghaïenne, décidément.” In </a:t>
            </a:r>
            <a:r>
              <a:rPr lang="fr-BE" i="1" dirty="0"/>
              <a:t>Shanghai : Histoire, promenades, anthologie et dictionnaire</a:t>
            </a:r>
            <a:r>
              <a:rPr lang="fr-BE" dirty="0"/>
              <a:t>, </a:t>
            </a:r>
            <a:r>
              <a:rPr lang="fr-BE" dirty="0" err="1"/>
              <a:t>ed</a:t>
            </a:r>
            <a:r>
              <a:rPr lang="fr-BE" dirty="0"/>
              <a:t>. by Nicolas </a:t>
            </a:r>
            <a:r>
              <a:rPr lang="fr-BE" dirty="0" err="1"/>
              <a:t>Idier</a:t>
            </a:r>
            <a:r>
              <a:rPr lang="fr-BE" dirty="0"/>
              <a:t>, 566–582. </a:t>
            </a:r>
            <a:r>
              <a:rPr lang="en-GB" dirty="0"/>
              <a:t>Paris: Robert Laffont.</a:t>
            </a:r>
            <a:endParaRPr lang="fr-BE" dirty="0"/>
          </a:p>
          <a:p>
            <a:r>
              <a:rPr lang="en-GB" dirty="0"/>
              <a:t>Xiao, Richard (ed). 2010. </a:t>
            </a:r>
            <a:r>
              <a:rPr lang="en-GB" i="1" dirty="0"/>
              <a:t>Using Corpora in Contrastive and Translation Studies</a:t>
            </a:r>
            <a:r>
              <a:rPr lang="en-GB" dirty="0"/>
              <a:t>. Newcastle: Cambridge Scholars Publishing.</a:t>
            </a:r>
            <a:endParaRPr lang="fr-BE" dirty="0"/>
          </a:p>
          <a:p>
            <a:r>
              <a:rPr lang="en-GB" dirty="0" err="1"/>
              <a:t>Zanettin</a:t>
            </a:r>
            <a:r>
              <a:rPr lang="en-GB" dirty="0"/>
              <a:t>, Federico. 2013. “Corpus methods for descriptive translation studies.” </a:t>
            </a:r>
            <a:r>
              <a:rPr lang="fr-BE" i="1" dirty="0" err="1"/>
              <a:t>Procedia</a:t>
            </a:r>
            <a:r>
              <a:rPr lang="fr-BE" i="1" dirty="0"/>
              <a:t> – Social and </a:t>
            </a:r>
            <a:r>
              <a:rPr lang="fr-BE" i="1" dirty="0" err="1"/>
              <a:t>Behavioral</a:t>
            </a:r>
            <a:r>
              <a:rPr lang="fr-BE" i="1" dirty="0"/>
              <a:t> Sciences</a:t>
            </a:r>
            <a:r>
              <a:rPr lang="fr-BE" dirty="0"/>
              <a:t> 95: 20–32.</a:t>
            </a:r>
          </a:p>
          <a:p>
            <a:r>
              <a:rPr lang="fr-BE" dirty="0"/>
              <a:t>Zhang, </a:t>
            </a:r>
            <a:r>
              <a:rPr lang="fr-BE" dirty="0" err="1"/>
              <a:t>Yinde</a:t>
            </a:r>
            <a:r>
              <a:rPr lang="fr-BE" dirty="0"/>
              <a:t>. 2003. </a:t>
            </a:r>
            <a:r>
              <a:rPr lang="fr-BE" i="1" dirty="0"/>
              <a:t>Le Monde romanesque chinois au XX</a:t>
            </a:r>
            <a:r>
              <a:rPr lang="fr-BE" i="1" baseline="30000" dirty="0"/>
              <a:t>e</a:t>
            </a:r>
            <a:r>
              <a:rPr lang="fr-BE" i="1" dirty="0"/>
              <a:t> siècle</a:t>
            </a:r>
            <a:r>
              <a:rPr lang="fr-BE" dirty="0"/>
              <a:t>. Paris: Honoré Champion.</a:t>
            </a:r>
          </a:p>
        </p:txBody>
      </p:sp>
    </p:spTree>
    <p:extLst>
      <p:ext uri="{BB962C8B-B14F-4D97-AF65-F5344CB8AC3E}">
        <p14:creationId xmlns:p14="http://schemas.microsoft.com/office/powerpoint/2010/main" val="3493706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3F366B-15A4-4C34-A8FB-1463187F4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0" name="Rectangle 9">
            <a:extLst>
              <a:ext uri="{FF2B5EF4-FFF2-40B4-BE49-F238E27FC236}">
                <a16:creationId xmlns:a16="http://schemas.microsoft.com/office/drawing/2014/main" id="{2F0CDF20-D900-4EA0-BBC1-75DD29E35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fr-FR"/>
          </a:p>
        </p:txBody>
      </p:sp>
      <p:sp>
        <p:nvSpPr>
          <p:cNvPr id="12" name="Rectangle 11">
            <a:extLst>
              <a:ext uri="{FF2B5EF4-FFF2-40B4-BE49-F238E27FC236}">
                <a16:creationId xmlns:a16="http://schemas.microsoft.com/office/drawing/2014/main" id="{145BD72F-5873-414C-BAFE-3DB037286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
        <p:nvSpPr>
          <p:cNvPr id="14" name="Rectangle 13">
            <a:extLst>
              <a:ext uri="{FF2B5EF4-FFF2-40B4-BE49-F238E27FC236}">
                <a16:creationId xmlns:a16="http://schemas.microsoft.com/office/drawing/2014/main" id="{73336A80-D3E7-4B14-9422-4FCC01CD1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grpSp>
        <p:nvGrpSpPr>
          <p:cNvPr id="16" name="Group 15">
            <a:extLst>
              <a:ext uri="{FF2B5EF4-FFF2-40B4-BE49-F238E27FC236}">
                <a16:creationId xmlns:a16="http://schemas.microsoft.com/office/drawing/2014/main" id="{9C09B750-AF4C-4ED6-BD57-8F5419B2A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7" name="Straight Connector 16">
              <a:extLst>
                <a:ext uri="{FF2B5EF4-FFF2-40B4-BE49-F238E27FC236}">
                  <a16:creationId xmlns:a16="http://schemas.microsoft.com/office/drawing/2014/main" id="{405D7054-5C69-4968-8A58-0AE7AA6244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DC8DEF-D249-4084-B3FF-AD663E222C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6221F23-9E38-4D0D-9EAA-D61A2863EF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BEBBBF70-6ABC-46E8-A293-73A60B8E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fr-FR"/>
          </a:p>
        </p:txBody>
      </p:sp>
      <p:sp>
        <p:nvSpPr>
          <p:cNvPr id="23" name="Rectangle 22">
            <a:extLst>
              <a:ext uri="{FF2B5EF4-FFF2-40B4-BE49-F238E27FC236}">
                <a16:creationId xmlns:a16="http://schemas.microsoft.com/office/drawing/2014/main" id="{05388887-43DC-4FAF-9400-7925701AF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txBody>
          <a:bodyPr/>
          <a:lstStyle/>
          <a:p>
            <a:endParaRPr lang="fr-FR"/>
          </a:p>
        </p:txBody>
      </p:sp>
      <p:sp>
        <p:nvSpPr>
          <p:cNvPr id="2" name="Titre 1">
            <a:extLst>
              <a:ext uri="{FF2B5EF4-FFF2-40B4-BE49-F238E27FC236}">
                <a16:creationId xmlns:a16="http://schemas.microsoft.com/office/drawing/2014/main" id="{7364310E-2525-222F-C256-592CF3280474}"/>
              </a:ext>
            </a:extLst>
          </p:cNvPr>
          <p:cNvSpPr>
            <a:spLocks noGrp="1"/>
          </p:cNvSpPr>
          <p:nvPr>
            <p:ph type="title"/>
          </p:nvPr>
        </p:nvSpPr>
        <p:spPr>
          <a:xfrm>
            <a:off x="5353249" y="2088636"/>
            <a:ext cx="5716338" cy="3042706"/>
          </a:xfrm>
        </p:spPr>
        <p:txBody>
          <a:bodyPr vert="horz" lIns="91440" tIns="45720" rIns="91440" bIns="45720" rtlCol="0" anchor="ctr">
            <a:normAutofit/>
          </a:bodyPr>
          <a:lstStyle/>
          <a:p>
            <a:pPr algn="ctr">
              <a:lnSpc>
                <a:spcPct val="83000"/>
              </a:lnSpc>
            </a:pPr>
            <a:r>
              <a:rPr lang="en-US" sz="6000" cap="all" spc="-100" noProof="0" dirty="0"/>
              <a:t>Thank you for your attention!</a:t>
            </a:r>
          </a:p>
        </p:txBody>
      </p:sp>
      <p:sp>
        <p:nvSpPr>
          <p:cNvPr id="25" name="Rectangle 24">
            <a:extLst>
              <a:ext uri="{FF2B5EF4-FFF2-40B4-BE49-F238E27FC236}">
                <a16:creationId xmlns:a16="http://schemas.microsoft.com/office/drawing/2014/main" id="{2F2FD4B7-706B-4F5C-A0C7-7D69677C7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cxnSp>
        <p:nvCxnSpPr>
          <p:cNvPr id="27" name="Straight Connector 26">
            <a:extLst>
              <a:ext uri="{FF2B5EF4-FFF2-40B4-BE49-F238E27FC236}">
                <a16:creationId xmlns:a16="http://schemas.microsoft.com/office/drawing/2014/main" id="{26E6DC6E-1FA3-4048-B867-BDB51763F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E066135-B6C1-4001-B7CC-53A443DF25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3AD82B4-5F4B-4968-B15E-29DCF8592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pic>
        <p:nvPicPr>
          <p:cNvPr id="3" name="Image 2" descr="金锁记（2004年穆德远执导的电视剧）_百度百科">
            <a:extLst>
              <a:ext uri="{FF2B5EF4-FFF2-40B4-BE49-F238E27FC236}">
                <a16:creationId xmlns:a16="http://schemas.microsoft.com/office/drawing/2014/main" id="{76777F4D-8E4B-470C-D8C7-C3BE875EB951}"/>
              </a:ext>
            </a:extLst>
          </p:cNvPr>
          <p:cNvPicPr>
            <a:picLocks noChangeAspect="1"/>
          </p:cNvPicPr>
          <p:nvPr/>
        </p:nvPicPr>
        <p:blipFill>
          <a:blip r:embed="rId3"/>
          <a:stretch>
            <a:fillRect/>
          </a:stretch>
        </p:blipFill>
        <p:spPr>
          <a:xfrm>
            <a:off x="1451460" y="1225575"/>
            <a:ext cx="3331486" cy="4424897"/>
          </a:xfrm>
          <a:prstGeom prst="rect">
            <a:avLst/>
          </a:prstGeom>
        </p:spPr>
      </p:pic>
    </p:spTree>
    <p:extLst>
      <p:ext uri="{BB962C8B-B14F-4D97-AF65-F5344CB8AC3E}">
        <p14:creationId xmlns:p14="http://schemas.microsoft.com/office/powerpoint/2010/main" val="18417558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Jaune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{AA5E7C6E-2484-1D4C-B541-AB9B60662894}tf10001067</Template>
  <TotalTime>5725</TotalTime>
  <Words>2817</Words>
  <Application>Microsoft Macintosh PowerPoint</Application>
  <PresentationFormat>Grand écran</PresentationFormat>
  <Paragraphs>498</Paragraphs>
  <Slides>18</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18</vt:i4>
      </vt:variant>
    </vt:vector>
  </HeadingPairs>
  <TitlesOfParts>
    <vt:vector size="24" baseType="lpstr">
      <vt:lpstr>DengXian</vt:lpstr>
      <vt:lpstr>Calibri</vt:lpstr>
      <vt:lpstr>Garamond</vt:lpstr>
      <vt:lpstr>Times New Roman</vt:lpstr>
      <vt:lpstr>Wingdings</vt:lpstr>
      <vt:lpstr>Savon</vt:lpstr>
      <vt:lpstr>Unbinding the Cangue: Computational Approaches to Eileen Chang’s Style in French Translation</vt:lpstr>
      <vt:lpstr>Who was Zhang Ailing?</vt:lpstr>
      <vt:lpstr>Research goals</vt:lpstr>
      <vt:lpstr>Methodology</vt:lpstr>
      <vt:lpstr>Methodology</vt:lpstr>
      <vt:lpstr>Zhang Ailing corpus</vt:lpstr>
      <vt:lpstr>Republican literature corpus</vt:lpstr>
      <vt:lpstr>SketchEngine: results</vt:lpstr>
      <vt:lpstr>Présentation PowerPoint</vt:lpstr>
      <vt:lpstr>Présentation PowerPoint</vt:lpstr>
      <vt:lpstr>SketchEngine: results</vt:lpstr>
      <vt:lpstr>Analysis of excerpts</vt:lpstr>
      <vt:lpstr>Analysis of one excerpt in The Golden Cangue</vt:lpstr>
      <vt:lpstr>Présentation PowerPoint</vt:lpstr>
      <vt:lpstr>Conclusions </vt:lpstr>
      <vt:lpstr>References</vt:lpstr>
      <vt:lpstr>References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Interpret with “caution”!  For a corpus-informed textual criticism of Zhang Ailing’s works translated into French</dc:title>
  <dc:creator>Kevin HENRY</dc:creator>
  <cp:lastModifiedBy>Kevin HENRY</cp:lastModifiedBy>
  <cp:revision>52</cp:revision>
  <dcterms:created xsi:type="dcterms:W3CDTF">2023-09-03T12:39:55Z</dcterms:created>
  <dcterms:modified xsi:type="dcterms:W3CDTF">2026-07-21T21:35:55Z</dcterms:modified>
</cp:coreProperties>
</file>